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6.jp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2"/>
    <p:sldId id="257" r:id="rId3"/>
    <p:sldId id="258" r:id="rId4"/>
    <p:sldId id="259" r:id="rId5"/>
    <p:sldId id="260" r:id="rId6"/>
    <p:sldId id="271" r:id="rId7"/>
    <p:sldId id="270" r:id="rId8"/>
    <p:sldId id="263" r:id="rId9"/>
    <p:sldId id="272" r:id="rId10"/>
    <p:sldId id="261" r:id="rId11"/>
    <p:sldId id="269" r:id="rId12"/>
  </p:sldIdLst>
  <p:sldSz cx="18300700" cy="10299700"/>
  <p:notesSz cx="18300700" cy="102997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843" autoAdjust="0"/>
    <p:restoredTop sz="94694"/>
  </p:normalViewPr>
  <p:slideViewPr>
    <p:cSldViewPr>
      <p:cViewPr varScale="1">
        <p:scale>
          <a:sx n="74" d="100"/>
          <a:sy n="74" d="100"/>
        </p:scale>
        <p:origin x="232" y="40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3.jpg>
</file>

<file path=ppt/media/image4.png>
</file>

<file path=ppt/media/image5.jpg>
</file>

<file path=ppt/media/image6.jp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7929563" cy="5159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10366375" y="0"/>
            <a:ext cx="7929563" cy="515938"/>
          </a:xfrm>
          <a:prstGeom prst="rect">
            <a:avLst/>
          </a:prstGeom>
        </p:spPr>
        <p:txBody>
          <a:bodyPr vert="horz" lIns="91440" tIns="45720" rIns="91440" bIns="45720" rtlCol="0"/>
          <a:lstStyle>
            <a:lvl1pPr algn="r">
              <a:defRPr sz="1200"/>
            </a:lvl1pPr>
          </a:lstStyle>
          <a:p>
            <a:fld id="{002D68B5-665D-49ED-A863-89FA6CD60DC7}" type="datetimeFigureOut">
              <a:rPr lang="en-IN" smtClean="0"/>
              <a:t>16/07/25</a:t>
            </a:fld>
            <a:endParaRPr lang="en-IN"/>
          </a:p>
        </p:txBody>
      </p:sp>
      <p:sp>
        <p:nvSpPr>
          <p:cNvPr id="4" name="Slide Image Placeholder 3"/>
          <p:cNvSpPr>
            <a:spLocks noGrp="1" noRot="1" noChangeAspect="1"/>
          </p:cNvSpPr>
          <p:nvPr>
            <p:ph type="sldImg" idx="2"/>
          </p:nvPr>
        </p:nvSpPr>
        <p:spPr>
          <a:xfrm>
            <a:off x="6061075" y="1287463"/>
            <a:ext cx="6178550" cy="347662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830388" y="4956175"/>
            <a:ext cx="14639925" cy="4056063"/>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9783763"/>
            <a:ext cx="7929563" cy="51593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10366375" y="9783763"/>
            <a:ext cx="7929563" cy="515937"/>
          </a:xfrm>
          <a:prstGeom prst="rect">
            <a:avLst/>
          </a:prstGeom>
        </p:spPr>
        <p:txBody>
          <a:bodyPr vert="horz" lIns="91440" tIns="45720" rIns="91440" bIns="45720" rtlCol="0" anchor="b"/>
          <a:lstStyle>
            <a:lvl1pPr algn="r">
              <a:defRPr sz="1200"/>
            </a:lvl1pPr>
          </a:lstStyle>
          <a:p>
            <a:fld id="{6529EC70-85FF-4D05-9671-1CAC179B1798}" type="slidenum">
              <a:rPr lang="en-IN" smtClean="0"/>
              <a:t>‹#›</a:t>
            </a:fld>
            <a:endParaRPr lang="en-IN"/>
          </a:p>
        </p:txBody>
      </p:sp>
    </p:spTree>
    <p:extLst>
      <p:ext uri="{BB962C8B-B14F-4D97-AF65-F5344CB8AC3E}">
        <p14:creationId xmlns:p14="http://schemas.microsoft.com/office/powerpoint/2010/main" val="31971757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529EC70-85FF-4D05-9671-1CAC179B1798}" type="slidenum">
              <a:rPr lang="en-IN" smtClean="0"/>
              <a:t>2</a:t>
            </a:fld>
            <a:endParaRPr lang="en-IN"/>
          </a:p>
        </p:txBody>
      </p:sp>
    </p:spTree>
    <p:extLst>
      <p:ext uri="{BB962C8B-B14F-4D97-AF65-F5344CB8AC3E}">
        <p14:creationId xmlns:p14="http://schemas.microsoft.com/office/powerpoint/2010/main" val="1542090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529EC70-85FF-4D05-9671-1CAC179B1798}" type="slidenum">
              <a:rPr lang="en-IN" smtClean="0"/>
              <a:t>4</a:t>
            </a:fld>
            <a:endParaRPr lang="en-IN"/>
          </a:p>
        </p:txBody>
      </p:sp>
    </p:spTree>
    <p:extLst>
      <p:ext uri="{BB962C8B-B14F-4D97-AF65-F5344CB8AC3E}">
        <p14:creationId xmlns:p14="http://schemas.microsoft.com/office/powerpoint/2010/main" val="775366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6529EC70-85FF-4D05-9671-1CAC179B1798}" type="slidenum">
              <a:rPr lang="en-IN" smtClean="0"/>
              <a:t>10</a:t>
            </a:fld>
            <a:endParaRPr lang="en-IN"/>
          </a:p>
        </p:txBody>
      </p:sp>
    </p:spTree>
    <p:extLst>
      <p:ext uri="{BB962C8B-B14F-4D97-AF65-F5344CB8AC3E}">
        <p14:creationId xmlns:p14="http://schemas.microsoft.com/office/powerpoint/2010/main" val="4150648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1372552" y="3192907"/>
            <a:ext cx="15555595" cy="2162937"/>
          </a:xfrm>
          <a:prstGeom prst="rect">
            <a:avLst/>
          </a:prstGeom>
        </p:spPr>
        <p:txBody>
          <a:bodyPr wrap="square" lIns="0" tIns="0" rIns="0" bIns="0">
            <a:spAutoFit/>
          </a:bodyPr>
          <a:lstStyle>
            <a:lvl1pPr>
              <a:defRPr sz="4850" b="1" i="0">
                <a:solidFill>
                  <a:srgbClr val="FFAB40"/>
                </a:solidFill>
                <a:latin typeface="Verdana"/>
                <a:cs typeface="Verdana"/>
              </a:defRPr>
            </a:lvl1pPr>
          </a:lstStyle>
          <a:p>
            <a:endParaRPr/>
          </a:p>
        </p:txBody>
      </p:sp>
      <p:sp>
        <p:nvSpPr>
          <p:cNvPr id="3" name="Holder 3"/>
          <p:cNvSpPr>
            <a:spLocks noGrp="1"/>
          </p:cNvSpPr>
          <p:nvPr>
            <p:ph type="subTitle" idx="4"/>
          </p:nvPr>
        </p:nvSpPr>
        <p:spPr>
          <a:xfrm>
            <a:off x="2745105" y="5767832"/>
            <a:ext cx="12810490" cy="257492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7/16/25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50" b="1" i="0">
                <a:solidFill>
                  <a:srgbClr val="FFAB40"/>
                </a:solidFill>
                <a:latin typeface="Verdana"/>
                <a:cs typeface="Verdan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7/16/25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50" b="1" i="0">
                <a:solidFill>
                  <a:srgbClr val="FFAB40"/>
                </a:solidFill>
                <a:latin typeface="Verdana"/>
                <a:cs typeface="Verdana"/>
              </a:defRPr>
            </a:lvl1pPr>
          </a:lstStyle>
          <a:p>
            <a:endParaRPr/>
          </a:p>
        </p:txBody>
      </p:sp>
      <p:sp>
        <p:nvSpPr>
          <p:cNvPr id="3" name="Holder 3"/>
          <p:cNvSpPr>
            <a:spLocks noGrp="1"/>
          </p:cNvSpPr>
          <p:nvPr>
            <p:ph sz="half" idx="2"/>
          </p:nvPr>
        </p:nvSpPr>
        <p:spPr>
          <a:xfrm>
            <a:off x="915035" y="2368931"/>
            <a:ext cx="7960804"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9424860" y="2368931"/>
            <a:ext cx="7960804" cy="6797802"/>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7/16/25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18288000" cy="10286978"/>
          </a:xfrm>
          <a:prstGeom prst="rect">
            <a:avLst/>
          </a:prstGeom>
        </p:spPr>
      </p:pic>
      <p:sp>
        <p:nvSpPr>
          <p:cNvPr id="2" name="Holder 2"/>
          <p:cNvSpPr>
            <a:spLocks noGrp="1"/>
          </p:cNvSpPr>
          <p:nvPr>
            <p:ph type="title"/>
          </p:nvPr>
        </p:nvSpPr>
        <p:spPr/>
        <p:txBody>
          <a:bodyPr lIns="0" tIns="0" rIns="0" bIns="0"/>
          <a:lstStyle>
            <a:lvl1pPr>
              <a:defRPr sz="4850" b="1" i="0">
                <a:solidFill>
                  <a:srgbClr val="FFAB40"/>
                </a:solidFill>
                <a:latin typeface="Verdana"/>
                <a:cs typeface="Verdana"/>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7/16/25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7/16/25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1955914" y="1115365"/>
            <a:ext cx="10966919" cy="1481455"/>
          </a:xfrm>
          <a:prstGeom prst="rect">
            <a:avLst/>
          </a:prstGeom>
        </p:spPr>
        <p:txBody>
          <a:bodyPr wrap="square" lIns="0" tIns="0" rIns="0" bIns="0">
            <a:spAutoFit/>
          </a:bodyPr>
          <a:lstStyle>
            <a:lvl1pPr>
              <a:defRPr sz="4850" b="1" i="0">
                <a:solidFill>
                  <a:srgbClr val="FFAB40"/>
                </a:solidFill>
                <a:latin typeface="Verdana"/>
                <a:cs typeface="Verdana"/>
              </a:defRPr>
            </a:lvl1pPr>
          </a:lstStyle>
          <a:p>
            <a:endParaRPr/>
          </a:p>
        </p:txBody>
      </p:sp>
      <p:sp>
        <p:nvSpPr>
          <p:cNvPr id="3" name="Holder 3"/>
          <p:cNvSpPr>
            <a:spLocks noGrp="1"/>
          </p:cNvSpPr>
          <p:nvPr>
            <p:ph type="body" idx="1"/>
          </p:nvPr>
        </p:nvSpPr>
        <p:spPr>
          <a:xfrm>
            <a:off x="915035" y="2368931"/>
            <a:ext cx="16470630" cy="6797802"/>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222238" y="9578721"/>
            <a:ext cx="5856224" cy="51498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915035" y="9578721"/>
            <a:ext cx="4209161" cy="51498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7/16/25</a:t>
            </a:fld>
            <a:endParaRPr lang="en-US"/>
          </a:p>
        </p:txBody>
      </p:sp>
      <p:sp>
        <p:nvSpPr>
          <p:cNvPr id="6" name="Holder 6"/>
          <p:cNvSpPr>
            <a:spLocks noGrp="1"/>
          </p:cNvSpPr>
          <p:nvPr>
            <p:ph type="sldNum" sz="quarter" idx="7"/>
          </p:nvPr>
        </p:nvSpPr>
        <p:spPr>
          <a:xfrm>
            <a:off x="13176505" y="9578721"/>
            <a:ext cx="4209161" cy="51498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0.jpg"/></Relationships>
</file>

<file path=ppt/slides/_rels/slide11.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1.jpg"/><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559050" y="2330450"/>
            <a:ext cx="13182600" cy="2090316"/>
          </a:xfrm>
          <a:prstGeom prst="rect">
            <a:avLst/>
          </a:prstGeom>
        </p:spPr>
        <p:txBody>
          <a:bodyPr vert="horz" wrap="square" lIns="0" tIns="12700" rIns="0" bIns="0" rtlCol="0">
            <a:spAutoFit/>
          </a:bodyPr>
          <a:lstStyle/>
          <a:p>
            <a:pPr marL="12700" marR="5080" indent="-635" algn="ctr">
              <a:lnSpc>
                <a:spcPct val="100400"/>
              </a:lnSpc>
              <a:spcBef>
                <a:spcPts val="100"/>
              </a:spcBef>
            </a:pPr>
            <a:r>
              <a:rPr lang="en-US" sz="4400" spc="-45" dirty="0"/>
              <a:t>Optimizing</a:t>
            </a:r>
            <a:r>
              <a:rPr lang="en-US" sz="4700" spc="-45" dirty="0">
                <a:solidFill>
                  <a:srgbClr val="FFFFFF"/>
                </a:solidFill>
              </a:rPr>
              <a:t> </a:t>
            </a:r>
            <a:r>
              <a:rPr lang="en-US" sz="4400" spc="-45" dirty="0"/>
              <a:t>Regional Strategies and Product Offerings for Gardein in the Meat Substitute Market</a:t>
            </a:r>
            <a:endParaRPr sz="4400" spc="-45" dirty="0"/>
          </a:p>
        </p:txBody>
      </p:sp>
      <p:sp>
        <p:nvSpPr>
          <p:cNvPr id="4" name="TextBox 3">
            <a:extLst>
              <a:ext uri="{FF2B5EF4-FFF2-40B4-BE49-F238E27FC236}">
                <a16:creationId xmlns:a16="http://schemas.microsoft.com/office/drawing/2014/main" id="{07D8F945-494B-247B-B92C-A7395F63AA6D}"/>
              </a:ext>
            </a:extLst>
          </p:cNvPr>
          <p:cNvSpPr txBox="1"/>
          <p:nvPr/>
        </p:nvSpPr>
        <p:spPr>
          <a:xfrm>
            <a:off x="6330950" y="6815088"/>
            <a:ext cx="7848600" cy="2585323"/>
          </a:xfrm>
          <a:prstGeom prst="rect">
            <a:avLst/>
          </a:prstGeom>
          <a:noFill/>
        </p:spPr>
        <p:txBody>
          <a:bodyPr wrap="square">
            <a:spAutoFit/>
          </a:bodyPr>
          <a:lstStyle/>
          <a:p>
            <a:r>
              <a:rPr lang="en-US" sz="1800" b="1" i="1" dirty="0">
                <a:solidFill>
                  <a:schemeClr val="bg1">
                    <a:lumMod val="95000"/>
                  </a:schemeClr>
                </a:solidFill>
                <a:effectLst/>
                <a:latin typeface="Verdana" panose="020B0604030504040204" pitchFamily="34" charset="0"/>
                <a:ea typeface="Verdana" panose="020B0604030504040204" pitchFamily="34" charset="0"/>
              </a:rPr>
              <a:t>                                        </a:t>
            </a:r>
            <a:r>
              <a:rPr lang="en-US" b="1" i="1" spc="-45" dirty="0">
                <a:solidFill>
                  <a:schemeClr val="bg1">
                    <a:lumMod val="95000"/>
                  </a:schemeClr>
                </a:solidFill>
                <a:latin typeface="Verdana"/>
                <a:ea typeface="+mj-ea"/>
              </a:rPr>
              <a:t>- Group 8:</a:t>
            </a:r>
          </a:p>
          <a:p>
            <a:r>
              <a:rPr lang="en-US" b="1" i="1" spc="-45" dirty="0">
                <a:solidFill>
                  <a:schemeClr val="bg1">
                    <a:lumMod val="95000"/>
                  </a:schemeClr>
                </a:solidFill>
                <a:latin typeface="Verdana"/>
                <a:ea typeface="+mj-ea"/>
              </a:rPr>
              <a:t>			       </a:t>
            </a:r>
            <a:r>
              <a:rPr lang="en-US" b="1" i="1" spc="-45">
                <a:solidFill>
                  <a:schemeClr val="bg1">
                    <a:lumMod val="95000"/>
                  </a:schemeClr>
                </a:solidFill>
                <a:latin typeface="Verdana"/>
                <a:ea typeface="+mj-ea"/>
              </a:rPr>
              <a:t>Rachana Mahapatra</a:t>
            </a:r>
            <a:endParaRPr lang="en-IN" b="1" i="1" spc="-45" dirty="0">
              <a:solidFill>
                <a:schemeClr val="bg1">
                  <a:lumMod val="95000"/>
                </a:schemeClr>
              </a:solidFill>
              <a:latin typeface="Verdana"/>
              <a:ea typeface="+mj-ea"/>
            </a:endParaRPr>
          </a:p>
          <a:p>
            <a:pPr marL="3200400"/>
            <a:r>
              <a:rPr lang="en-US" b="1" i="1" spc="-45" dirty="0">
                <a:solidFill>
                  <a:schemeClr val="bg1">
                    <a:lumMod val="95000"/>
                  </a:schemeClr>
                </a:solidFill>
                <a:latin typeface="Verdana"/>
                <a:ea typeface="+mj-ea"/>
              </a:rPr>
              <a:t>Venkata Prudhvi Kumar </a:t>
            </a:r>
            <a:r>
              <a:rPr lang="en-US" b="1" i="1" spc="-45" dirty="0" err="1">
                <a:solidFill>
                  <a:schemeClr val="bg1">
                    <a:lumMod val="95000"/>
                  </a:schemeClr>
                </a:solidFill>
                <a:latin typeface="Verdana"/>
                <a:ea typeface="+mj-ea"/>
              </a:rPr>
              <a:t>Marpina</a:t>
            </a:r>
            <a:endParaRPr lang="en-IN" b="1" i="1" spc="-45" dirty="0">
              <a:solidFill>
                <a:schemeClr val="bg1">
                  <a:lumMod val="95000"/>
                </a:schemeClr>
              </a:solidFill>
              <a:latin typeface="Verdana"/>
              <a:ea typeface="+mj-ea"/>
            </a:endParaRPr>
          </a:p>
          <a:p>
            <a:pPr marL="3200400"/>
            <a:r>
              <a:rPr lang="en-US" b="1" i="1" spc="-45" dirty="0">
                <a:solidFill>
                  <a:schemeClr val="bg1">
                    <a:lumMod val="95000"/>
                  </a:schemeClr>
                </a:solidFill>
                <a:latin typeface="Verdana"/>
                <a:ea typeface="+mj-ea"/>
              </a:rPr>
              <a:t>Venkata Reddy Malipatel</a:t>
            </a:r>
            <a:endParaRPr lang="en-IN" b="1" i="1" spc="-45" dirty="0">
              <a:solidFill>
                <a:schemeClr val="bg1">
                  <a:lumMod val="95000"/>
                </a:schemeClr>
              </a:solidFill>
              <a:latin typeface="Verdana"/>
              <a:ea typeface="+mj-ea"/>
            </a:endParaRPr>
          </a:p>
          <a:p>
            <a:pPr marL="3200400"/>
            <a:r>
              <a:rPr lang="en-US" b="1" i="1" spc="-45" dirty="0">
                <a:solidFill>
                  <a:schemeClr val="bg1">
                    <a:lumMod val="95000"/>
                  </a:schemeClr>
                </a:solidFill>
                <a:latin typeface="Verdana"/>
                <a:ea typeface="+mj-ea"/>
              </a:rPr>
              <a:t>Sai </a:t>
            </a:r>
            <a:r>
              <a:rPr lang="en-US" b="1" i="1" spc="-45" dirty="0" err="1">
                <a:solidFill>
                  <a:schemeClr val="bg1">
                    <a:lumMod val="95000"/>
                  </a:schemeClr>
                </a:solidFill>
                <a:latin typeface="Verdana"/>
                <a:ea typeface="+mj-ea"/>
              </a:rPr>
              <a:t>Anuragh</a:t>
            </a:r>
            <a:r>
              <a:rPr lang="en-US" b="1" i="1" spc="-45" dirty="0">
                <a:solidFill>
                  <a:schemeClr val="bg1">
                    <a:lumMod val="95000"/>
                  </a:schemeClr>
                </a:solidFill>
                <a:latin typeface="Verdana"/>
                <a:ea typeface="+mj-ea"/>
              </a:rPr>
              <a:t> </a:t>
            </a:r>
            <a:r>
              <a:rPr lang="en-US" b="1" i="1" spc="-45" dirty="0" err="1">
                <a:solidFill>
                  <a:schemeClr val="bg1">
                    <a:lumMod val="95000"/>
                  </a:schemeClr>
                </a:solidFill>
                <a:latin typeface="Verdana"/>
                <a:ea typeface="+mj-ea"/>
              </a:rPr>
              <a:t>Sangoju</a:t>
            </a:r>
            <a:endParaRPr lang="en-IN" b="1" i="1" spc="-45" dirty="0">
              <a:solidFill>
                <a:schemeClr val="bg1">
                  <a:lumMod val="95000"/>
                </a:schemeClr>
              </a:solidFill>
              <a:latin typeface="Verdana"/>
              <a:ea typeface="+mj-ea"/>
            </a:endParaRPr>
          </a:p>
          <a:p>
            <a:pPr marL="3200400"/>
            <a:r>
              <a:rPr lang="en-US" b="1" i="1" spc="-45" dirty="0">
                <a:solidFill>
                  <a:schemeClr val="bg1">
                    <a:lumMod val="95000"/>
                  </a:schemeClr>
                </a:solidFill>
                <a:latin typeface="Verdana"/>
                <a:ea typeface="+mj-ea"/>
              </a:rPr>
              <a:t>Sai Aakash </a:t>
            </a:r>
            <a:r>
              <a:rPr lang="en-US" b="1" i="1" spc="-45" dirty="0" err="1">
                <a:solidFill>
                  <a:schemeClr val="bg1">
                    <a:lumMod val="95000"/>
                  </a:schemeClr>
                </a:solidFill>
                <a:latin typeface="Verdana"/>
                <a:ea typeface="+mj-ea"/>
              </a:rPr>
              <a:t>Srigiri</a:t>
            </a:r>
            <a:endParaRPr lang="en-IN" b="1" i="1" spc="-45" dirty="0">
              <a:solidFill>
                <a:schemeClr val="bg1">
                  <a:lumMod val="95000"/>
                </a:schemeClr>
              </a:solidFill>
              <a:latin typeface="Verdana"/>
              <a:ea typeface="+mj-ea"/>
            </a:endParaRPr>
          </a:p>
          <a:p>
            <a:pPr marL="3200400"/>
            <a:r>
              <a:rPr lang="en-US" b="1" i="1" spc="-45" dirty="0" err="1">
                <a:solidFill>
                  <a:schemeClr val="bg1">
                    <a:lumMod val="95000"/>
                  </a:schemeClr>
                </a:solidFill>
                <a:latin typeface="Verdana"/>
                <a:ea typeface="+mj-ea"/>
              </a:rPr>
              <a:t>Sushya</a:t>
            </a:r>
            <a:r>
              <a:rPr lang="en-US" b="1" i="1" spc="-45" dirty="0">
                <a:solidFill>
                  <a:schemeClr val="bg1">
                    <a:lumMod val="95000"/>
                  </a:schemeClr>
                </a:solidFill>
                <a:latin typeface="Verdana"/>
                <a:ea typeface="+mj-ea"/>
              </a:rPr>
              <a:t> Sri Kalyan Teja </a:t>
            </a:r>
            <a:r>
              <a:rPr lang="en-US" b="1" i="1" spc="-45" dirty="0" err="1">
                <a:solidFill>
                  <a:schemeClr val="bg1">
                    <a:lumMod val="95000"/>
                  </a:schemeClr>
                </a:solidFill>
                <a:latin typeface="Verdana"/>
                <a:ea typeface="+mj-ea"/>
              </a:rPr>
              <a:t>Adapala</a:t>
            </a:r>
            <a:endParaRPr lang="en-IN" b="1" i="1" spc="-45" dirty="0">
              <a:solidFill>
                <a:schemeClr val="bg1">
                  <a:lumMod val="95000"/>
                </a:schemeClr>
              </a:solidFill>
              <a:latin typeface="Verdana"/>
              <a:ea typeface="+mj-ea"/>
            </a:endParaRPr>
          </a:p>
          <a:p>
            <a:pPr marL="3200400"/>
            <a:r>
              <a:rPr lang="en-US" b="1" i="1" spc="-45" dirty="0">
                <a:solidFill>
                  <a:schemeClr val="bg1">
                    <a:lumMod val="95000"/>
                  </a:schemeClr>
                </a:solidFill>
                <a:latin typeface="Verdana"/>
                <a:ea typeface="+mj-ea"/>
              </a:rPr>
              <a:t>Sri Chaitanya Reddy </a:t>
            </a:r>
            <a:r>
              <a:rPr lang="en-US" b="1" i="1" spc="-45" dirty="0" err="1">
                <a:solidFill>
                  <a:schemeClr val="bg1">
                    <a:lumMod val="95000"/>
                  </a:schemeClr>
                </a:solidFill>
                <a:latin typeface="Verdana"/>
                <a:ea typeface="+mj-ea"/>
              </a:rPr>
              <a:t>Kanupuru</a:t>
            </a:r>
            <a:endParaRPr lang="en-IN" b="1" i="1" spc="-45" dirty="0">
              <a:solidFill>
                <a:schemeClr val="bg1">
                  <a:lumMod val="95000"/>
                </a:schemeClr>
              </a:solidFill>
              <a:latin typeface="Verdana"/>
              <a:ea typeface="+mj-ea"/>
            </a:endParaRPr>
          </a:p>
          <a:p>
            <a:r>
              <a:rPr lang="en-US" b="1" i="1" spc="-45" dirty="0">
                <a:solidFill>
                  <a:schemeClr val="bg1">
                    <a:lumMod val="95000"/>
                  </a:schemeClr>
                </a:solidFill>
                <a:latin typeface="Verdana"/>
                <a:ea typeface="+mj-ea"/>
              </a:rPr>
              <a:t> </a:t>
            </a:r>
            <a:endParaRPr lang="en-IN" b="1" i="1" spc="-45" dirty="0">
              <a:solidFill>
                <a:schemeClr val="bg1">
                  <a:lumMod val="95000"/>
                </a:schemeClr>
              </a:solidFill>
              <a:latin typeface="Verdana"/>
              <a:ea typeface="+mj-e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3" cstate="print"/>
          <a:stretch>
            <a:fillRect/>
          </a:stretch>
        </p:blipFill>
        <p:spPr>
          <a:xfrm>
            <a:off x="12700" y="0"/>
            <a:ext cx="18288000" cy="10286978"/>
          </a:xfrm>
          <a:prstGeom prst="rect">
            <a:avLst/>
          </a:prstGeom>
        </p:spPr>
      </p:pic>
      <p:sp>
        <p:nvSpPr>
          <p:cNvPr id="4" name="object 4"/>
          <p:cNvSpPr txBox="1">
            <a:spLocks noGrp="1"/>
          </p:cNvSpPr>
          <p:nvPr>
            <p:ph type="title"/>
          </p:nvPr>
        </p:nvSpPr>
        <p:spPr>
          <a:xfrm>
            <a:off x="11237657" y="886628"/>
            <a:ext cx="6248400" cy="764312"/>
          </a:xfrm>
          <a:prstGeom prst="rect">
            <a:avLst/>
          </a:prstGeom>
        </p:spPr>
        <p:txBody>
          <a:bodyPr vert="horz" wrap="square" lIns="0" tIns="33020" rIns="0" bIns="0" rtlCol="0">
            <a:spAutoFit/>
          </a:bodyPr>
          <a:lstStyle/>
          <a:p>
            <a:pPr marL="12700" marR="5080">
              <a:lnSpc>
                <a:spcPts val="5700"/>
              </a:lnSpc>
              <a:spcBef>
                <a:spcPts val="260"/>
              </a:spcBef>
            </a:pPr>
            <a:r>
              <a:rPr lang="en-IN" sz="4800" spc="-85" dirty="0"/>
              <a:t>Recommendations</a:t>
            </a:r>
            <a:endParaRPr sz="4800" dirty="0"/>
          </a:p>
        </p:txBody>
      </p:sp>
      <p:sp>
        <p:nvSpPr>
          <p:cNvPr id="5" name="object 5"/>
          <p:cNvSpPr/>
          <p:nvPr/>
        </p:nvSpPr>
        <p:spPr>
          <a:xfrm>
            <a:off x="12298107" y="826806"/>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
        <p:nvSpPr>
          <p:cNvPr id="7" name="Rectangle 1">
            <a:extLst>
              <a:ext uri="{FF2B5EF4-FFF2-40B4-BE49-F238E27FC236}">
                <a16:creationId xmlns:a16="http://schemas.microsoft.com/office/drawing/2014/main" id="{AFDD2F26-44C1-790F-8402-73ACFB5F407D}"/>
              </a:ext>
            </a:extLst>
          </p:cNvPr>
          <p:cNvSpPr>
            <a:spLocks noChangeArrowheads="1"/>
          </p:cNvSpPr>
          <p:nvPr/>
        </p:nvSpPr>
        <p:spPr bwMode="auto">
          <a:xfrm>
            <a:off x="7931150" y="1682187"/>
            <a:ext cx="9555931" cy="74789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400" b="0" i="0" u="none" strike="noStrike" cap="none" normalizeH="0" baseline="0" dirty="0">
              <a:ln>
                <a:noFill/>
              </a:ln>
              <a:solidFill>
                <a:schemeClr val="bg1"/>
              </a:solidFill>
              <a:effectLst/>
              <a:latin typeface="Verdana" panose="020B0604030504040204" pitchFamily="34" charset="0"/>
              <a:ea typeface="Verdana" panose="020B060403050404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Verdana" panose="020B0604030504040204" pitchFamily="34" charset="0"/>
                <a:ea typeface="Verdana" panose="020B0604030504040204" pitchFamily="34" charset="0"/>
              </a:rPr>
              <a:t>Strengthen Gardein’s presence in the Northeast and California by expanding distribution and marketing for high-performing products like "Burger Patty" and "Hot Italian Ground.</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Verdana" panose="020B0604030504040204" pitchFamily="34" charset="0"/>
                <a:ea typeface="Verdana" panose="020B0604030504040204" pitchFamily="34" charset="0"/>
              </a:rPr>
              <a:t>Target underperforming regions, such as the Plains and South Central, to explore untapped potential.</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Verdana" panose="020B0604030504040204" pitchFamily="34" charset="0"/>
                <a:ea typeface="Verdana" panose="020B0604030504040204" pitchFamily="34" charset="0"/>
              </a:rPr>
              <a:t>Increase availability of high-potential products, such as Resealable Plastic Bag "Burger" Regular, in key markets.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Verdana" panose="020B0604030504040204" pitchFamily="34" charset="0"/>
                <a:ea typeface="Verdana" panose="020B0604030504040204" pitchFamily="34" charset="0"/>
              </a:rPr>
              <a:t>Collaborate with retailers to enhance shelf visibility and branding for underperforming items.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Verdana" panose="020B0604030504040204" pitchFamily="34" charset="0"/>
                <a:ea typeface="Verdana" panose="020B0604030504040204" pitchFamily="34" charset="0"/>
              </a:rPr>
              <a:t>Phase out consistently underperforming products like Boxed "Burger" Regular to streamline the portfolio.</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Verdana" panose="020B0604030504040204" pitchFamily="34" charset="0"/>
                <a:ea typeface="Verdana" panose="020B0604030504040204" pitchFamily="34" charset="0"/>
              </a:rPr>
              <a:t>Promote popular products like "Breakfast Patty" Bacon and "Ground" Regular to drive sales.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Verdana" panose="020B0604030504040204" pitchFamily="34" charset="0"/>
                <a:ea typeface="Verdana" panose="020B0604030504040204" pitchFamily="34" charset="0"/>
              </a:rPr>
              <a:t>Highlight eco-friendly packaging options to attract environmentally conscious consumers.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bg1"/>
                </a:solidFill>
                <a:effectLst/>
                <a:latin typeface="Verdana" panose="020B0604030504040204" pitchFamily="34" charset="0"/>
                <a:ea typeface="Verdana" panose="020B0604030504040204" pitchFamily="34" charset="0"/>
              </a:rPr>
              <a:t>Focus on premium-priced products in regions like the Northeast, where consumers value quality and sustainability. </a:t>
            </a:r>
          </a:p>
        </p:txBody>
      </p:sp>
      <p:pic>
        <p:nvPicPr>
          <p:cNvPr id="9" name="object 3">
            <a:extLst>
              <a:ext uri="{FF2B5EF4-FFF2-40B4-BE49-F238E27FC236}">
                <a16:creationId xmlns:a16="http://schemas.microsoft.com/office/drawing/2014/main" id="{82856E0D-94A6-7D47-F341-F300FE6824AA}"/>
              </a:ext>
            </a:extLst>
          </p:cNvPr>
          <p:cNvPicPr/>
          <p:nvPr/>
        </p:nvPicPr>
        <p:blipFill>
          <a:blip r:embed="rId4" cstate="print"/>
          <a:stretch>
            <a:fillRect/>
          </a:stretch>
        </p:blipFill>
        <p:spPr>
          <a:xfrm>
            <a:off x="666546" y="1716088"/>
            <a:ext cx="6477000" cy="686752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28734"/>
            <a:ext cx="18288000" cy="10286976"/>
          </a:xfrm>
          <a:prstGeom prst="rect">
            <a:avLst/>
          </a:prstGeom>
        </p:spPr>
      </p:pic>
      <p:sp>
        <p:nvSpPr>
          <p:cNvPr id="3" name="object 3"/>
          <p:cNvSpPr txBox="1">
            <a:spLocks noGrp="1"/>
          </p:cNvSpPr>
          <p:nvPr>
            <p:ph type="title"/>
          </p:nvPr>
        </p:nvSpPr>
        <p:spPr>
          <a:xfrm>
            <a:off x="1611337" y="2703614"/>
            <a:ext cx="3838575" cy="1122680"/>
          </a:xfrm>
          <a:prstGeom prst="rect">
            <a:avLst/>
          </a:prstGeom>
        </p:spPr>
        <p:txBody>
          <a:bodyPr vert="horz" wrap="square" lIns="0" tIns="12700" rIns="0" bIns="0" rtlCol="0">
            <a:spAutoFit/>
          </a:bodyPr>
          <a:lstStyle/>
          <a:p>
            <a:pPr marL="12700">
              <a:lnSpc>
                <a:spcPct val="100000"/>
              </a:lnSpc>
              <a:spcBef>
                <a:spcPts val="100"/>
              </a:spcBef>
            </a:pPr>
            <a:r>
              <a:rPr sz="7200" spc="-315" dirty="0">
                <a:solidFill>
                  <a:srgbClr val="FFFFFF"/>
                </a:solidFill>
              </a:rPr>
              <a:t>Thanks!</a:t>
            </a:r>
            <a:endParaRPr sz="7200"/>
          </a:p>
        </p:txBody>
      </p:sp>
      <p:sp>
        <p:nvSpPr>
          <p:cNvPr id="14" name="object 14"/>
          <p:cNvSpPr/>
          <p:nvPr/>
        </p:nvSpPr>
        <p:spPr>
          <a:xfrm>
            <a:off x="1624037" y="4315040"/>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3" cstate="print"/>
          <a:stretch>
            <a:fillRect/>
          </a:stretch>
        </p:blipFill>
        <p:spPr>
          <a:xfrm>
            <a:off x="0" y="0"/>
            <a:ext cx="18288000" cy="10286978"/>
          </a:xfrm>
          <a:prstGeom prst="rect">
            <a:avLst/>
          </a:prstGeom>
        </p:spPr>
      </p:pic>
      <p:sp>
        <p:nvSpPr>
          <p:cNvPr id="3" name="object 3"/>
          <p:cNvSpPr txBox="1">
            <a:spLocks noGrp="1"/>
          </p:cNvSpPr>
          <p:nvPr>
            <p:ph type="title"/>
          </p:nvPr>
        </p:nvSpPr>
        <p:spPr>
          <a:xfrm>
            <a:off x="9150350" y="1035050"/>
            <a:ext cx="6725654" cy="1370247"/>
          </a:xfrm>
          <a:prstGeom prst="rect">
            <a:avLst/>
          </a:prstGeom>
        </p:spPr>
        <p:txBody>
          <a:bodyPr vert="horz" wrap="square" lIns="0" tIns="15875" rIns="0" bIns="0" rtlCol="0">
            <a:spAutoFit/>
          </a:bodyPr>
          <a:lstStyle/>
          <a:p>
            <a:pPr marL="12700">
              <a:lnSpc>
                <a:spcPct val="100000"/>
              </a:lnSpc>
              <a:spcBef>
                <a:spcPts val="125"/>
              </a:spcBef>
            </a:pPr>
            <a:r>
              <a:rPr sz="4400" spc="-45" dirty="0"/>
              <a:t>Meat</a:t>
            </a:r>
            <a:r>
              <a:rPr sz="4400" spc="-155" dirty="0"/>
              <a:t> </a:t>
            </a:r>
            <a:r>
              <a:rPr sz="4400" spc="-45" dirty="0"/>
              <a:t>Substitutes</a:t>
            </a:r>
            <a:r>
              <a:rPr lang="en-IN" sz="4400" spc="-45" dirty="0"/>
              <a:t> and Market Overview</a:t>
            </a:r>
            <a:endParaRPr sz="4400" dirty="0"/>
          </a:p>
        </p:txBody>
      </p:sp>
      <p:sp>
        <p:nvSpPr>
          <p:cNvPr id="4" name="object 4"/>
          <p:cNvSpPr txBox="1"/>
          <p:nvPr/>
        </p:nvSpPr>
        <p:spPr>
          <a:xfrm>
            <a:off x="9150350" y="3078468"/>
            <a:ext cx="7924800" cy="5681876"/>
          </a:xfrm>
          <a:prstGeom prst="rect">
            <a:avLst/>
          </a:prstGeom>
        </p:spPr>
        <p:txBody>
          <a:bodyPr vert="horz" wrap="square" lIns="0" tIns="12700" rIns="0" bIns="0" rtlCol="0">
            <a:spAutoFit/>
          </a:bodyPr>
          <a:lstStyle/>
          <a:p>
            <a:pPr marL="355600" marR="5080" indent="-342900" algn="just">
              <a:lnSpc>
                <a:spcPct val="101299"/>
              </a:lnSpc>
              <a:spcBef>
                <a:spcPts val="100"/>
              </a:spcBef>
              <a:buFont typeface="Arial" panose="020B0604020202020204" pitchFamily="34" charset="0"/>
              <a:buChar char="•"/>
            </a:pPr>
            <a:r>
              <a:rPr lang="en-US" sz="2800" dirty="0">
                <a:solidFill>
                  <a:srgbClr val="FFFFFF"/>
                </a:solidFill>
                <a:latin typeface="+mj-lt"/>
                <a:cs typeface="Verdana"/>
              </a:rPr>
              <a:t>Meat Substitutes are plant-based food product designed to mimic the taste, texture, and nutritional value of traditional meat products. </a:t>
            </a:r>
          </a:p>
          <a:p>
            <a:pPr marL="355600" marR="5080" indent="-342900" algn="just">
              <a:lnSpc>
                <a:spcPct val="101299"/>
              </a:lnSpc>
              <a:spcBef>
                <a:spcPts val="100"/>
              </a:spcBef>
              <a:buFont typeface="Arial" panose="020B0604020202020204" pitchFamily="34" charset="0"/>
              <a:buChar char="•"/>
            </a:pPr>
            <a:r>
              <a:rPr lang="en-US" sz="2800" dirty="0">
                <a:solidFill>
                  <a:srgbClr val="FFFFFF"/>
                </a:solidFill>
                <a:latin typeface="+mj-lt"/>
                <a:cs typeface="Verdana"/>
              </a:rPr>
              <a:t>They have gained significant popularity due to increasing consumer shifts towards plant-based diets, health consciousness, and environmental awareness, with brands like Gardein, Morning Star, and Beyond Meat leading this growing market segment.</a:t>
            </a:r>
          </a:p>
          <a:p>
            <a:pPr marL="355600" marR="5080" indent="-342900" algn="just">
              <a:lnSpc>
                <a:spcPct val="101299"/>
              </a:lnSpc>
              <a:spcBef>
                <a:spcPts val="100"/>
              </a:spcBef>
              <a:buFont typeface="Arial" panose="020B0604020202020204" pitchFamily="34" charset="0"/>
              <a:buChar char="•"/>
            </a:pPr>
            <a:r>
              <a:rPr lang="en-US" sz="2800" dirty="0">
                <a:solidFill>
                  <a:srgbClr val="FFFFFF"/>
                </a:solidFill>
                <a:latin typeface="+mj-lt"/>
                <a:cs typeface="Verdana"/>
              </a:rPr>
              <a:t>The global meat substitutes market size was valued at USD 18.78 billion in 2023 and is expected to grow at a compound annual growth rate (CAGR) of 42.4% from 2024 to 2030</a:t>
            </a:r>
          </a:p>
        </p:txBody>
      </p:sp>
      <p:pic>
        <p:nvPicPr>
          <p:cNvPr id="6" name="object 6">
            <a:extLst>
              <a:ext uri="{FF2B5EF4-FFF2-40B4-BE49-F238E27FC236}">
                <a16:creationId xmlns:a16="http://schemas.microsoft.com/office/drawing/2014/main" id="{A2607ECB-C074-348F-79C1-12FDA850DCBC}"/>
              </a:ext>
            </a:extLst>
          </p:cNvPr>
          <p:cNvPicPr/>
          <p:nvPr/>
        </p:nvPicPr>
        <p:blipFill>
          <a:blip r:embed="rId4" cstate="print"/>
          <a:stretch>
            <a:fillRect/>
          </a:stretch>
        </p:blipFill>
        <p:spPr>
          <a:xfrm>
            <a:off x="4530671" y="3702050"/>
            <a:ext cx="3376308" cy="6211662"/>
          </a:xfrm>
          <a:prstGeom prst="rect">
            <a:avLst/>
          </a:prstGeom>
        </p:spPr>
      </p:pic>
      <p:pic>
        <p:nvPicPr>
          <p:cNvPr id="8" name="Picture 7">
            <a:extLst>
              <a:ext uri="{FF2B5EF4-FFF2-40B4-BE49-F238E27FC236}">
                <a16:creationId xmlns:a16="http://schemas.microsoft.com/office/drawing/2014/main" id="{9A119290-51F6-E311-3D2D-17CC20A15CBE}"/>
              </a:ext>
            </a:extLst>
          </p:cNvPr>
          <p:cNvPicPr>
            <a:picLocks noChangeAspect="1"/>
          </p:cNvPicPr>
          <p:nvPr/>
        </p:nvPicPr>
        <p:blipFill>
          <a:blip r:embed="rId5"/>
          <a:stretch>
            <a:fillRect/>
          </a:stretch>
        </p:blipFill>
        <p:spPr>
          <a:xfrm>
            <a:off x="1154363" y="596219"/>
            <a:ext cx="3376308" cy="621166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6977"/>
          </a:xfrm>
          <a:prstGeom prst="rect">
            <a:avLst/>
          </a:prstGeom>
        </p:spPr>
      </p:pic>
      <p:sp>
        <p:nvSpPr>
          <p:cNvPr id="3" name="object 3"/>
          <p:cNvSpPr txBox="1"/>
          <p:nvPr/>
        </p:nvSpPr>
        <p:spPr>
          <a:xfrm>
            <a:off x="1606550" y="2533136"/>
            <a:ext cx="7192838" cy="5960606"/>
          </a:xfrm>
          <a:prstGeom prst="rect">
            <a:avLst/>
          </a:prstGeom>
        </p:spPr>
        <p:txBody>
          <a:bodyPr vert="horz" wrap="square" lIns="0" tIns="12700" rIns="0" bIns="0" rtlCol="0">
            <a:spAutoFit/>
          </a:bodyPr>
          <a:lstStyle/>
          <a:p>
            <a:pPr marL="355600" marR="5080" indent="-342900">
              <a:lnSpc>
                <a:spcPct val="100000"/>
              </a:lnSpc>
              <a:spcBef>
                <a:spcPts val="100"/>
              </a:spcBef>
              <a:buFont typeface="Arial" panose="020B0604020202020204" pitchFamily="34" charset="0"/>
              <a:buChar char="•"/>
            </a:pPr>
            <a:r>
              <a:rPr lang="en-US" sz="2400" dirty="0">
                <a:solidFill>
                  <a:srgbClr val="FFFFFF"/>
                </a:solidFill>
                <a:latin typeface="Verdana"/>
                <a:cs typeface="Verdana"/>
              </a:rPr>
              <a:t>The primary objective of this report is to analyze historical sales data to provide strategic insights for Gardein's stakeholders</a:t>
            </a:r>
          </a:p>
          <a:p>
            <a:pPr marL="355600" marR="5080" indent="-342900">
              <a:lnSpc>
                <a:spcPct val="100000"/>
              </a:lnSpc>
              <a:spcBef>
                <a:spcPts val="100"/>
              </a:spcBef>
              <a:buFont typeface="Arial" panose="020B0604020202020204" pitchFamily="34" charset="0"/>
              <a:buChar char="•"/>
            </a:pPr>
            <a:r>
              <a:rPr lang="en-US" sz="2400" dirty="0">
                <a:solidFill>
                  <a:srgbClr val="FFFFFF"/>
                </a:solidFill>
                <a:latin typeface="Verdana"/>
                <a:cs typeface="Verdana"/>
              </a:rPr>
              <a:t>The analysis specifically focuses on understanding sales patterns and consumer preferences in the meat substitute market, where Gardein shows potential for growth despite it is ranked as one of the top brands in the US.</a:t>
            </a:r>
          </a:p>
          <a:p>
            <a:pPr marL="355600" marR="5080" indent="-342900">
              <a:lnSpc>
                <a:spcPct val="100000"/>
              </a:lnSpc>
              <a:spcBef>
                <a:spcPts val="100"/>
              </a:spcBef>
              <a:buFont typeface="Arial" panose="020B0604020202020204" pitchFamily="34" charset="0"/>
              <a:buChar char="•"/>
            </a:pPr>
            <a:r>
              <a:rPr lang="en-US" sz="2400" dirty="0">
                <a:solidFill>
                  <a:srgbClr val="FFFFFF"/>
                </a:solidFill>
                <a:latin typeface="Verdana"/>
                <a:cs typeface="Verdana"/>
              </a:rPr>
              <a:t>To address this we will identify region-specific strategies that can be implemented to boost the sales of Conagra’s Gardein brand.</a:t>
            </a:r>
          </a:p>
          <a:p>
            <a:pPr marL="355600" marR="5080" indent="-342900">
              <a:lnSpc>
                <a:spcPct val="100000"/>
              </a:lnSpc>
              <a:spcBef>
                <a:spcPts val="100"/>
              </a:spcBef>
              <a:buFont typeface="Arial" panose="020B0604020202020204" pitchFamily="34" charset="0"/>
              <a:buChar char="•"/>
            </a:pPr>
            <a:r>
              <a:rPr lang="en-US" sz="2400" dirty="0">
                <a:solidFill>
                  <a:srgbClr val="FFFFFF"/>
                </a:solidFill>
                <a:latin typeface="Verdana"/>
                <a:cs typeface="Verdana"/>
              </a:rPr>
              <a:t>Also, our goal is to understand the consumer preferences seasonally across all the regions in the US.</a:t>
            </a:r>
          </a:p>
        </p:txBody>
      </p:sp>
      <p:sp>
        <p:nvSpPr>
          <p:cNvPr id="4" name="object 4"/>
          <p:cNvSpPr txBox="1">
            <a:spLocks noGrp="1"/>
          </p:cNvSpPr>
          <p:nvPr>
            <p:ph type="title"/>
          </p:nvPr>
        </p:nvSpPr>
        <p:spPr>
          <a:xfrm>
            <a:off x="1970048" y="1537937"/>
            <a:ext cx="4992370" cy="764312"/>
          </a:xfrm>
          <a:prstGeom prst="rect">
            <a:avLst/>
          </a:prstGeom>
        </p:spPr>
        <p:txBody>
          <a:bodyPr vert="horz" wrap="square" lIns="0" tIns="33020" rIns="0" bIns="0" rtlCol="0">
            <a:spAutoFit/>
          </a:bodyPr>
          <a:lstStyle/>
          <a:p>
            <a:pPr marL="12700" marR="5080">
              <a:lnSpc>
                <a:spcPts val="5700"/>
              </a:lnSpc>
              <a:spcBef>
                <a:spcPts val="260"/>
              </a:spcBef>
            </a:pPr>
            <a:r>
              <a:rPr lang="en-IN" sz="4800" spc="-140" dirty="0"/>
              <a:t>Abstract</a:t>
            </a:r>
            <a:endParaRPr sz="4800" dirty="0"/>
          </a:p>
        </p:txBody>
      </p:sp>
      <p:sp>
        <p:nvSpPr>
          <p:cNvPr id="5" name="object 5"/>
          <p:cNvSpPr/>
          <p:nvPr/>
        </p:nvSpPr>
        <p:spPr>
          <a:xfrm>
            <a:off x="1606550" y="1182864"/>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pic>
        <p:nvPicPr>
          <p:cNvPr id="12" name="Picture 11">
            <a:extLst>
              <a:ext uri="{FF2B5EF4-FFF2-40B4-BE49-F238E27FC236}">
                <a16:creationId xmlns:a16="http://schemas.microsoft.com/office/drawing/2014/main" id="{87F9A0E6-AC99-8131-2691-DAA5BBC01B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17350" y="1537937"/>
            <a:ext cx="3803157" cy="6655524"/>
          </a:xfrm>
          <a:prstGeom prst="rect">
            <a:avLst/>
          </a:prstGeom>
        </p:spPr>
      </p:pic>
      <p:pic>
        <p:nvPicPr>
          <p:cNvPr id="13" name="Picture 12">
            <a:extLst>
              <a:ext uri="{FF2B5EF4-FFF2-40B4-BE49-F238E27FC236}">
                <a16:creationId xmlns:a16="http://schemas.microsoft.com/office/drawing/2014/main" id="{85F123B5-6902-1AC3-0187-38C9042DA109}"/>
              </a:ext>
            </a:extLst>
          </p:cNvPr>
          <p:cNvPicPr>
            <a:picLocks noChangeAspect="1"/>
          </p:cNvPicPr>
          <p:nvPr/>
        </p:nvPicPr>
        <p:blipFill>
          <a:blip r:embed="rId4"/>
          <a:stretch>
            <a:fillRect/>
          </a:stretch>
        </p:blipFill>
        <p:spPr>
          <a:xfrm>
            <a:off x="9150350" y="711326"/>
            <a:ext cx="3501308" cy="2108565"/>
          </a:xfrm>
          <a:prstGeom prst="rect">
            <a:avLst/>
          </a:prstGeom>
        </p:spPr>
      </p:pic>
      <p:sp>
        <p:nvSpPr>
          <p:cNvPr id="14" name="Oval 13">
            <a:extLst>
              <a:ext uri="{FF2B5EF4-FFF2-40B4-BE49-F238E27FC236}">
                <a16:creationId xmlns:a16="http://schemas.microsoft.com/office/drawing/2014/main" id="{4CB0047A-6FDD-8650-8E0F-DA967B5DE048}"/>
              </a:ext>
            </a:extLst>
          </p:cNvPr>
          <p:cNvSpPr/>
          <p:nvPr/>
        </p:nvSpPr>
        <p:spPr>
          <a:xfrm>
            <a:off x="14179550" y="7512050"/>
            <a:ext cx="3501308" cy="2108565"/>
          </a:xfrm>
          <a:prstGeom prst="ellipse">
            <a:avLst/>
          </a:prstGeom>
          <a:blipFill>
            <a:blip r:embed="rId5"/>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FFCDD23B-75C8-427B-BD08-53C8156CD7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8300699" cy="102997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object 2" descr="A blue and white dotted lines&#10;&#10;Description automatically generated with medium confidence"/>
          <p:cNvPicPr/>
          <p:nvPr/>
        </p:nvPicPr>
        <p:blipFill>
          <a:blip r:embed="rId3" cstate="print"/>
          <a:srcRect l="2807" r="10778" b="2"/>
          <a:stretch/>
        </p:blipFill>
        <p:spPr>
          <a:xfrm>
            <a:off x="0" y="-82853"/>
            <a:ext cx="12201749" cy="8029729"/>
          </a:xfrm>
          <a:prstGeom prst="rect">
            <a:avLst/>
          </a:prstGeom>
        </p:spPr>
      </p:pic>
      <p:sp>
        <p:nvSpPr>
          <p:cNvPr id="22" name="Rectangle 21">
            <a:extLst>
              <a:ext uri="{FF2B5EF4-FFF2-40B4-BE49-F238E27FC236}">
                <a16:creationId xmlns:a16="http://schemas.microsoft.com/office/drawing/2014/main" id="{AFFC87AC-C919-4FE5-BAC3-39509E001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6" y="7933090"/>
            <a:ext cx="18301096" cy="1747922"/>
          </a:xfrm>
          <a:prstGeom prst="rect">
            <a:avLst/>
          </a:prstGeom>
          <a:gradFill>
            <a:gsLst>
              <a:gs pos="28000">
                <a:schemeClr val="accent1">
                  <a:lumMod val="75000"/>
                  <a:alpha val="11000"/>
                </a:schemeClr>
              </a:gs>
              <a:gs pos="100000">
                <a:srgbClr val="000000">
                  <a:alpha val="77000"/>
                </a:srgbClr>
              </a:gs>
            </a:gsLst>
            <a:lin ang="12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7933090"/>
            <a:ext cx="18300697" cy="2382666"/>
          </a:xfrm>
          <a:prstGeom prst="rect">
            <a:avLst/>
          </a:prstGeom>
          <a:gradFill>
            <a:gsLst>
              <a:gs pos="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bject 3"/>
          <p:cNvSpPr txBox="1">
            <a:spLocks noGrp="1"/>
          </p:cNvSpPr>
          <p:nvPr>
            <p:ph type="title"/>
          </p:nvPr>
        </p:nvSpPr>
        <p:spPr>
          <a:xfrm>
            <a:off x="1050301" y="8463484"/>
            <a:ext cx="10644335" cy="1349536"/>
          </a:xfrm>
          <a:prstGeom prst="rect">
            <a:avLst/>
          </a:prstGeom>
        </p:spPr>
        <p:txBody>
          <a:bodyPr vert="horz" lIns="91440" tIns="45720" rIns="91440" bIns="45720" rtlCol="0" anchor="ctr">
            <a:normAutofit/>
          </a:bodyPr>
          <a:lstStyle/>
          <a:p>
            <a:pPr marL="3419475" algn="l" rtl="0">
              <a:lnSpc>
                <a:spcPct val="90000"/>
              </a:lnSpc>
              <a:spcBef>
                <a:spcPct val="0"/>
              </a:spcBef>
            </a:pPr>
            <a:r>
              <a:rPr lang="en-US" sz="6000" kern="1200" spc="-100" dirty="0">
                <a:solidFill>
                  <a:srgbClr val="FFFFFF"/>
                </a:solidFill>
                <a:latin typeface="+mj-lt"/>
                <a:ea typeface="+mj-ea"/>
                <a:cs typeface="+mj-cs"/>
              </a:rPr>
              <a:t>Product Attributes</a:t>
            </a:r>
          </a:p>
        </p:txBody>
      </p:sp>
      <p:sp>
        <p:nvSpPr>
          <p:cNvPr id="26" name="Rectangle 25">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2201753" y="7933090"/>
            <a:ext cx="6098947" cy="2367538"/>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Close up of a burger&#10;&#10;Description automatically generated">
            <a:extLst>
              <a:ext uri="{FF2B5EF4-FFF2-40B4-BE49-F238E27FC236}">
                <a16:creationId xmlns:a16="http://schemas.microsoft.com/office/drawing/2014/main" id="{2CB4B46D-134F-CE03-D737-C8377B9FA4ED}"/>
              </a:ext>
            </a:extLst>
          </p:cNvPr>
          <p:cNvPicPr>
            <a:picLocks noChangeAspect="1"/>
          </p:cNvPicPr>
          <p:nvPr/>
        </p:nvPicPr>
        <p:blipFill>
          <a:blip r:embed="rId4"/>
          <a:srcRect r="1" b="28987"/>
          <a:stretch/>
        </p:blipFill>
        <p:spPr>
          <a:xfrm>
            <a:off x="12201751" y="1"/>
            <a:ext cx="6098947" cy="7946875"/>
          </a:xfrm>
          <a:prstGeom prst="rect">
            <a:avLst/>
          </a:prstGeom>
        </p:spPr>
      </p:pic>
      <p:sp>
        <p:nvSpPr>
          <p:cNvPr id="17" name="Oval 16">
            <a:extLst>
              <a:ext uri="{FF2B5EF4-FFF2-40B4-BE49-F238E27FC236}">
                <a16:creationId xmlns:a16="http://schemas.microsoft.com/office/drawing/2014/main" id="{861FE713-7568-856D-9051-03852C1BC142}"/>
              </a:ext>
            </a:extLst>
          </p:cNvPr>
          <p:cNvSpPr/>
          <p:nvPr/>
        </p:nvSpPr>
        <p:spPr>
          <a:xfrm>
            <a:off x="5133839" y="2992620"/>
            <a:ext cx="2277155" cy="148408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Brand Name</a:t>
            </a:r>
          </a:p>
        </p:txBody>
      </p:sp>
      <p:sp>
        <p:nvSpPr>
          <p:cNvPr id="18" name="Oval 17">
            <a:extLst>
              <a:ext uri="{FF2B5EF4-FFF2-40B4-BE49-F238E27FC236}">
                <a16:creationId xmlns:a16="http://schemas.microsoft.com/office/drawing/2014/main" id="{8188F966-5A9F-D977-614E-865587F77903}"/>
              </a:ext>
            </a:extLst>
          </p:cNvPr>
          <p:cNvSpPr/>
          <p:nvPr/>
        </p:nvSpPr>
        <p:spPr>
          <a:xfrm>
            <a:off x="7626353" y="4691749"/>
            <a:ext cx="2277154" cy="148097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Package</a:t>
            </a:r>
          </a:p>
        </p:txBody>
      </p:sp>
      <p:sp>
        <p:nvSpPr>
          <p:cNvPr id="19" name="Oval 18">
            <a:extLst>
              <a:ext uri="{FF2B5EF4-FFF2-40B4-BE49-F238E27FC236}">
                <a16:creationId xmlns:a16="http://schemas.microsoft.com/office/drawing/2014/main" id="{D3D07E72-08D3-186B-CFF1-68B8538B384A}"/>
              </a:ext>
            </a:extLst>
          </p:cNvPr>
          <p:cNvSpPr/>
          <p:nvPr/>
        </p:nvSpPr>
        <p:spPr>
          <a:xfrm>
            <a:off x="2783732" y="1472743"/>
            <a:ext cx="2277155" cy="148097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Total Ounces</a:t>
            </a:r>
          </a:p>
        </p:txBody>
      </p:sp>
      <p:sp>
        <p:nvSpPr>
          <p:cNvPr id="21" name="Oval 20">
            <a:extLst>
              <a:ext uri="{FF2B5EF4-FFF2-40B4-BE49-F238E27FC236}">
                <a16:creationId xmlns:a16="http://schemas.microsoft.com/office/drawing/2014/main" id="{347E76F2-283C-7141-5362-EEADAA4AC08C}"/>
              </a:ext>
            </a:extLst>
          </p:cNvPr>
          <p:cNvSpPr/>
          <p:nvPr/>
        </p:nvSpPr>
        <p:spPr>
          <a:xfrm>
            <a:off x="7848822" y="2994173"/>
            <a:ext cx="2277155" cy="148098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Cooked Info</a:t>
            </a:r>
          </a:p>
        </p:txBody>
      </p:sp>
      <p:sp>
        <p:nvSpPr>
          <p:cNvPr id="25" name="Oval 24">
            <a:extLst>
              <a:ext uri="{FF2B5EF4-FFF2-40B4-BE49-F238E27FC236}">
                <a16:creationId xmlns:a16="http://schemas.microsoft.com/office/drawing/2014/main" id="{FE5305D2-7C24-C995-5EF2-E7CED1320B11}"/>
              </a:ext>
            </a:extLst>
          </p:cNvPr>
          <p:cNvSpPr/>
          <p:nvPr/>
        </p:nvSpPr>
        <p:spPr>
          <a:xfrm>
            <a:off x="7626353" y="1472743"/>
            <a:ext cx="2277154" cy="1480978"/>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Type Of Substitute</a:t>
            </a:r>
          </a:p>
        </p:txBody>
      </p:sp>
      <p:sp>
        <p:nvSpPr>
          <p:cNvPr id="27" name="Oval 26">
            <a:extLst>
              <a:ext uri="{FF2B5EF4-FFF2-40B4-BE49-F238E27FC236}">
                <a16:creationId xmlns:a16="http://schemas.microsoft.com/office/drawing/2014/main" id="{AC447873-E128-1EC1-830A-0D74B8E348DE}"/>
              </a:ext>
            </a:extLst>
          </p:cNvPr>
          <p:cNvSpPr/>
          <p:nvPr/>
        </p:nvSpPr>
        <p:spPr>
          <a:xfrm>
            <a:off x="5133840" y="1082848"/>
            <a:ext cx="2277155" cy="1484087"/>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Type Of Meat Substituted</a:t>
            </a:r>
          </a:p>
        </p:txBody>
      </p:sp>
      <p:sp>
        <p:nvSpPr>
          <p:cNvPr id="28" name="Oval 27">
            <a:extLst>
              <a:ext uri="{FF2B5EF4-FFF2-40B4-BE49-F238E27FC236}">
                <a16:creationId xmlns:a16="http://schemas.microsoft.com/office/drawing/2014/main" id="{61686F55-17F0-59AD-475F-891CB812B41E}"/>
              </a:ext>
            </a:extLst>
          </p:cNvPr>
          <p:cNvSpPr/>
          <p:nvPr/>
        </p:nvSpPr>
        <p:spPr>
          <a:xfrm>
            <a:off x="2418856" y="2994173"/>
            <a:ext cx="2277155" cy="148098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Meat Source</a:t>
            </a:r>
          </a:p>
        </p:txBody>
      </p:sp>
      <p:sp>
        <p:nvSpPr>
          <p:cNvPr id="29" name="Oval 28">
            <a:extLst>
              <a:ext uri="{FF2B5EF4-FFF2-40B4-BE49-F238E27FC236}">
                <a16:creationId xmlns:a16="http://schemas.microsoft.com/office/drawing/2014/main" id="{DD3A5415-1903-0DDB-A58C-98621AF3F592}"/>
              </a:ext>
            </a:extLst>
          </p:cNvPr>
          <p:cNvSpPr/>
          <p:nvPr/>
        </p:nvSpPr>
        <p:spPr>
          <a:xfrm>
            <a:off x="5233891" y="4907378"/>
            <a:ext cx="2277154" cy="148098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Flavor / Scent</a:t>
            </a:r>
          </a:p>
        </p:txBody>
      </p:sp>
      <p:sp>
        <p:nvSpPr>
          <p:cNvPr id="30" name="Oval 29">
            <a:extLst>
              <a:ext uri="{FF2B5EF4-FFF2-40B4-BE49-F238E27FC236}">
                <a16:creationId xmlns:a16="http://schemas.microsoft.com/office/drawing/2014/main" id="{8A305251-49DC-B1AC-5F5A-6CA55BDCFA1F}"/>
              </a:ext>
            </a:extLst>
          </p:cNvPr>
          <p:cNvSpPr/>
          <p:nvPr/>
        </p:nvSpPr>
        <p:spPr>
          <a:xfrm>
            <a:off x="2856685" y="4674458"/>
            <a:ext cx="2277154" cy="148098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Form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6976"/>
          </a:xfrm>
          <a:prstGeom prst="rect">
            <a:avLst/>
          </a:prstGeom>
        </p:spPr>
      </p:pic>
      <p:sp>
        <p:nvSpPr>
          <p:cNvPr id="3" name="object 3"/>
          <p:cNvSpPr txBox="1">
            <a:spLocks noGrp="1"/>
          </p:cNvSpPr>
          <p:nvPr>
            <p:ph type="title"/>
          </p:nvPr>
        </p:nvSpPr>
        <p:spPr>
          <a:xfrm>
            <a:off x="768350" y="922865"/>
            <a:ext cx="10966919" cy="751488"/>
          </a:xfrm>
          <a:prstGeom prst="rect">
            <a:avLst/>
          </a:prstGeom>
        </p:spPr>
        <p:txBody>
          <a:bodyPr vert="horz" wrap="square" lIns="0" tIns="12700" rIns="0" bIns="0" rtlCol="0">
            <a:spAutoFit/>
          </a:bodyPr>
          <a:lstStyle/>
          <a:p>
            <a:pPr marL="12700">
              <a:lnSpc>
                <a:spcPct val="100000"/>
              </a:lnSpc>
              <a:spcBef>
                <a:spcPts val="100"/>
              </a:spcBef>
            </a:pPr>
            <a:r>
              <a:rPr lang="en-IN" sz="4800" spc="-150" dirty="0"/>
              <a:t>Data Overview</a:t>
            </a:r>
            <a:endParaRPr sz="4800" dirty="0"/>
          </a:p>
        </p:txBody>
      </p:sp>
      <p:sp>
        <p:nvSpPr>
          <p:cNvPr id="5" name="object 5"/>
          <p:cNvSpPr/>
          <p:nvPr/>
        </p:nvSpPr>
        <p:spPr>
          <a:xfrm>
            <a:off x="768350" y="514820"/>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pic>
        <p:nvPicPr>
          <p:cNvPr id="10" name="Picture 9">
            <a:extLst>
              <a:ext uri="{FF2B5EF4-FFF2-40B4-BE49-F238E27FC236}">
                <a16:creationId xmlns:a16="http://schemas.microsoft.com/office/drawing/2014/main" id="{9B848D9F-C4CF-9752-7D73-CF9DCCE70B04}"/>
              </a:ext>
            </a:extLst>
          </p:cNvPr>
          <p:cNvPicPr>
            <a:picLocks noChangeAspect="1"/>
          </p:cNvPicPr>
          <p:nvPr/>
        </p:nvPicPr>
        <p:blipFill>
          <a:blip r:embed="rId3"/>
          <a:stretch>
            <a:fillRect/>
          </a:stretch>
        </p:blipFill>
        <p:spPr>
          <a:xfrm>
            <a:off x="493673" y="1866853"/>
            <a:ext cx="6751678" cy="3962400"/>
          </a:xfrm>
          <a:prstGeom prst="rect">
            <a:avLst/>
          </a:prstGeom>
        </p:spPr>
      </p:pic>
      <p:pic>
        <p:nvPicPr>
          <p:cNvPr id="13" name="Picture 12" descr="A graph of different colored dots&#10;&#10;Description automatically generated">
            <a:extLst>
              <a:ext uri="{FF2B5EF4-FFF2-40B4-BE49-F238E27FC236}">
                <a16:creationId xmlns:a16="http://schemas.microsoft.com/office/drawing/2014/main" id="{24641313-58B3-FEE1-F82C-12B9AE3C9209}"/>
              </a:ext>
            </a:extLst>
          </p:cNvPr>
          <p:cNvPicPr>
            <a:picLocks noChangeAspect="1"/>
          </p:cNvPicPr>
          <p:nvPr/>
        </p:nvPicPr>
        <p:blipFill>
          <a:blip r:embed="rId4"/>
          <a:srcRect r="21747"/>
          <a:stretch/>
        </p:blipFill>
        <p:spPr>
          <a:xfrm>
            <a:off x="9223431" y="5302250"/>
            <a:ext cx="7556757" cy="4496941"/>
          </a:xfrm>
          <a:prstGeom prst="rect">
            <a:avLst/>
          </a:prstGeom>
        </p:spPr>
      </p:pic>
      <p:sp>
        <p:nvSpPr>
          <p:cNvPr id="17" name="TextBox 16">
            <a:extLst>
              <a:ext uri="{FF2B5EF4-FFF2-40B4-BE49-F238E27FC236}">
                <a16:creationId xmlns:a16="http://schemas.microsoft.com/office/drawing/2014/main" id="{FDC0AC9C-6ED2-E760-07FB-6E5196C817DB}"/>
              </a:ext>
            </a:extLst>
          </p:cNvPr>
          <p:cNvSpPr txBox="1"/>
          <p:nvPr/>
        </p:nvSpPr>
        <p:spPr>
          <a:xfrm>
            <a:off x="455778" y="6040628"/>
            <a:ext cx="7259842" cy="1477328"/>
          </a:xfrm>
          <a:prstGeom prst="rect">
            <a:avLst/>
          </a:prstGeom>
          <a:noFill/>
        </p:spPr>
        <p:txBody>
          <a:bodyPr wrap="square">
            <a:spAutoFit/>
          </a:bodyPr>
          <a:lstStyle/>
          <a:p>
            <a:r>
              <a:rPr lang="en-US" dirty="0">
                <a:solidFill>
                  <a:schemeClr val="bg1"/>
                </a:solidFill>
                <a:latin typeface="Verdana" panose="020B0604030504040204" pitchFamily="34" charset="0"/>
                <a:ea typeface="Verdana" panose="020B0604030504040204" pitchFamily="34" charset="0"/>
              </a:rPr>
              <a:t>The Northeast leads in dollar sales followed by Southeast and California, with Winter showing peak performance, while underperforming regions like Plains and South Central and slower seasons (Summer/Spring) require targeted marketing and promotional strategies to boost sales.</a:t>
            </a:r>
            <a:endParaRPr lang="en-IN" dirty="0">
              <a:solidFill>
                <a:schemeClr val="bg1"/>
              </a:solidFill>
              <a:latin typeface="Verdana" panose="020B0604030504040204" pitchFamily="34" charset="0"/>
              <a:ea typeface="Verdana" panose="020B0604030504040204" pitchFamily="34" charset="0"/>
            </a:endParaRPr>
          </a:p>
        </p:txBody>
      </p:sp>
      <p:pic>
        <p:nvPicPr>
          <p:cNvPr id="19" name="Picture 18">
            <a:extLst>
              <a:ext uri="{FF2B5EF4-FFF2-40B4-BE49-F238E27FC236}">
                <a16:creationId xmlns:a16="http://schemas.microsoft.com/office/drawing/2014/main" id="{EBD81FCD-185D-AD9A-821A-1930E2FD3422}"/>
              </a:ext>
            </a:extLst>
          </p:cNvPr>
          <p:cNvPicPr>
            <a:picLocks noChangeAspect="1"/>
          </p:cNvPicPr>
          <p:nvPr/>
        </p:nvPicPr>
        <p:blipFill>
          <a:blip r:embed="rId5"/>
          <a:stretch>
            <a:fillRect/>
          </a:stretch>
        </p:blipFill>
        <p:spPr>
          <a:xfrm>
            <a:off x="15243232" y="5829253"/>
            <a:ext cx="1365034" cy="1323670"/>
          </a:xfrm>
          <a:prstGeom prst="rect">
            <a:avLst/>
          </a:prstGeom>
        </p:spPr>
      </p:pic>
      <p:sp>
        <p:nvSpPr>
          <p:cNvPr id="21" name="TextBox 20">
            <a:extLst>
              <a:ext uri="{FF2B5EF4-FFF2-40B4-BE49-F238E27FC236}">
                <a16:creationId xmlns:a16="http://schemas.microsoft.com/office/drawing/2014/main" id="{243BCAA9-5B21-482C-8EA5-B2D6FDD14801}"/>
              </a:ext>
            </a:extLst>
          </p:cNvPr>
          <p:cNvSpPr txBox="1"/>
          <p:nvPr/>
        </p:nvSpPr>
        <p:spPr>
          <a:xfrm>
            <a:off x="1225550" y="8730504"/>
            <a:ext cx="8382000" cy="646331"/>
          </a:xfrm>
          <a:prstGeom prst="rect">
            <a:avLst/>
          </a:prstGeom>
          <a:noFill/>
        </p:spPr>
        <p:txBody>
          <a:bodyPr wrap="square">
            <a:spAutoFit/>
          </a:bodyPr>
          <a:lstStyle/>
          <a:p>
            <a:r>
              <a:rPr lang="en-IN" dirty="0">
                <a:solidFill>
                  <a:schemeClr val="bg1"/>
                </a:solidFill>
                <a:latin typeface="Verdana" panose="020B0604030504040204" pitchFamily="34" charset="0"/>
                <a:ea typeface="Verdana" panose="020B0604030504040204" pitchFamily="34" charset="0"/>
              </a:rPr>
              <a:t>Most sales occur at lower prices (under $10), with some premium-priced products performing well in specific regions</a:t>
            </a:r>
          </a:p>
        </p:txBody>
      </p:sp>
      <p:pic>
        <p:nvPicPr>
          <p:cNvPr id="22" name="Picture 21">
            <a:extLst>
              <a:ext uri="{FF2B5EF4-FFF2-40B4-BE49-F238E27FC236}">
                <a16:creationId xmlns:a16="http://schemas.microsoft.com/office/drawing/2014/main" id="{D4EB7115-2F28-AE2B-D610-6CA9288159DD}"/>
              </a:ext>
            </a:extLst>
          </p:cNvPr>
          <p:cNvPicPr>
            <a:picLocks noChangeAspect="1"/>
          </p:cNvPicPr>
          <p:nvPr/>
        </p:nvPicPr>
        <p:blipFill>
          <a:blip r:embed="rId6"/>
          <a:stretch>
            <a:fillRect/>
          </a:stretch>
        </p:blipFill>
        <p:spPr>
          <a:xfrm>
            <a:off x="7919567" y="820532"/>
            <a:ext cx="5082242" cy="4329318"/>
          </a:xfrm>
          <a:prstGeom prst="rect">
            <a:avLst/>
          </a:prstGeom>
        </p:spPr>
      </p:pic>
      <p:sp>
        <p:nvSpPr>
          <p:cNvPr id="24" name="TextBox 23">
            <a:extLst>
              <a:ext uri="{FF2B5EF4-FFF2-40B4-BE49-F238E27FC236}">
                <a16:creationId xmlns:a16="http://schemas.microsoft.com/office/drawing/2014/main" id="{F9664DE1-CBB6-8481-BC7E-CE5AE96F1074}"/>
              </a:ext>
            </a:extLst>
          </p:cNvPr>
          <p:cNvSpPr txBox="1"/>
          <p:nvPr/>
        </p:nvSpPr>
        <p:spPr>
          <a:xfrm>
            <a:off x="13001809" y="2985191"/>
            <a:ext cx="5231826" cy="1200329"/>
          </a:xfrm>
          <a:prstGeom prst="rect">
            <a:avLst/>
          </a:prstGeom>
          <a:noFill/>
        </p:spPr>
        <p:txBody>
          <a:bodyPr wrap="square">
            <a:spAutoFit/>
          </a:bodyPr>
          <a:lstStyle/>
          <a:p>
            <a:r>
              <a:rPr lang="en-IN" dirty="0">
                <a:solidFill>
                  <a:schemeClr val="bg1"/>
                </a:solidFill>
              </a:rPr>
              <a:t>Winter generates peak dollar sales in the Northeast, Southeast, and California regions, while Summer and Spring experience lower sales that require promotional strategies.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4E563C75-C9FA-BA3F-8748-2B73A24CE7D4}"/>
            </a:ext>
          </a:extLst>
        </p:cNvPr>
        <p:cNvGrpSpPr/>
        <p:nvPr/>
      </p:nvGrpSpPr>
      <p:grpSpPr>
        <a:xfrm>
          <a:off x="0" y="0"/>
          <a:ext cx="0" cy="0"/>
          <a:chOff x="0" y="0"/>
          <a:chExt cx="0" cy="0"/>
        </a:xfrm>
      </p:grpSpPr>
      <p:pic>
        <p:nvPicPr>
          <p:cNvPr id="2" name="object 2">
            <a:extLst>
              <a:ext uri="{FF2B5EF4-FFF2-40B4-BE49-F238E27FC236}">
                <a16:creationId xmlns:a16="http://schemas.microsoft.com/office/drawing/2014/main" id="{1DDB8990-F049-A6D6-1D70-2C875E6FCCCD}"/>
              </a:ext>
            </a:extLst>
          </p:cNvPr>
          <p:cNvPicPr/>
          <p:nvPr/>
        </p:nvPicPr>
        <p:blipFill>
          <a:blip r:embed="rId2" cstate="print"/>
          <a:stretch>
            <a:fillRect/>
          </a:stretch>
        </p:blipFill>
        <p:spPr>
          <a:xfrm>
            <a:off x="0" y="0"/>
            <a:ext cx="18288000" cy="10286976"/>
          </a:xfrm>
          <a:prstGeom prst="rect">
            <a:avLst/>
          </a:prstGeom>
        </p:spPr>
      </p:pic>
      <p:sp>
        <p:nvSpPr>
          <p:cNvPr id="3" name="object 3">
            <a:extLst>
              <a:ext uri="{FF2B5EF4-FFF2-40B4-BE49-F238E27FC236}">
                <a16:creationId xmlns:a16="http://schemas.microsoft.com/office/drawing/2014/main" id="{AA438A36-C95A-C4EE-D291-4E655185E24D}"/>
              </a:ext>
            </a:extLst>
          </p:cNvPr>
          <p:cNvSpPr txBox="1">
            <a:spLocks noGrp="1"/>
          </p:cNvSpPr>
          <p:nvPr>
            <p:ph type="title"/>
          </p:nvPr>
        </p:nvSpPr>
        <p:spPr>
          <a:xfrm>
            <a:off x="1049498" y="754120"/>
            <a:ext cx="10966919" cy="1490152"/>
          </a:xfrm>
          <a:prstGeom prst="rect">
            <a:avLst/>
          </a:prstGeom>
        </p:spPr>
        <p:txBody>
          <a:bodyPr vert="horz" wrap="square" lIns="0" tIns="12700" rIns="0" bIns="0" rtlCol="0">
            <a:spAutoFit/>
          </a:bodyPr>
          <a:lstStyle/>
          <a:p>
            <a:pPr marL="12700">
              <a:lnSpc>
                <a:spcPct val="100000"/>
              </a:lnSpc>
              <a:spcBef>
                <a:spcPts val="100"/>
              </a:spcBef>
            </a:pPr>
            <a:r>
              <a:rPr lang="en-IN" sz="4800" spc="-150" dirty="0"/>
              <a:t>Effect of seasonality on consumer preferences</a:t>
            </a:r>
            <a:endParaRPr sz="4800" dirty="0"/>
          </a:p>
        </p:txBody>
      </p:sp>
      <p:sp>
        <p:nvSpPr>
          <p:cNvPr id="5" name="object 5">
            <a:extLst>
              <a:ext uri="{FF2B5EF4-FFF2-40B4-BE49-F238E27FC236}">
                <a16:creationId xmlns:a16="http://schemas.microsoft.com/office/drawing/2014/main" id="{0682AC4C-27D6-45FB-B7C8-9A05BB015105}"/>
              </a:ext>
            </a:extLst>
          </p:cNvPr>
          <p:cNvSpPr/>
          <p:nvPr/>
        </p:nvSpPr>
        <p:spPr>
          <a:xfrm>
            <a:off x="1010465" y="725545"/>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pic>
        <p:nvPicPr>
          <p:cNvPr id="4" name="Picture 3" descr="A graph with different colored bars&#10;&#10;Description automatically generated">
            <a:extLst>
              <a:ext uri="{FF2B5EF4-FFF2-40B4-BE49-F238E27FC236}">
                <a16:creationId xmlns:a16="http://schemas.microsoft.com/office/drawing/2014/main" id="{2D6AB312-8466-1478-4BA0-EC06310CBCB0}"/>
              </a:ext>
            </a:extLst>
          </p:cNvPr>
          <p:cNvPicPr>
            <a:picLocks noChangeAspect="1"/>
          </p:cNvPicPr>
          <p:nvPr/>
        </p:nvPicPr>
        <p:blipFill>
          <a:blip r:embed="rId3"/>
          <a:stretch>
            <a:fillRect/>
          </a:stretch>
        </p:blipFill>
        <p:spPr>
          <a:xfrm>
            <a:off x="1049498" y="2506190"/>
            <a:ext cx="5383530" cy="4764338"/>
          </a:xfrm>
          <a:prstGeom prst="rect">
            <a:avLst/>
          </a:prstGeom>
        </p:spPr>
      </p:pic>
      <p:pic>
        <p:nvPicPr>
          <p:cNvPr id="6" name="Picture 5" descr="A graph with different colored lines&#10;&#10;Description automatically generated">
            <a:extLst>
              <a:ext uri="{FF2B5EF4-FFF2-40B4-BE49-F238E27FC236}">
                <a16:creationId xmlns:a16="http://schemas.microsoft.com/office/drawing/2014/main" id="{C7E76ED9-94B1-BB3E-3F03-BEF16359522E}"/>
              </a:ext>
            </a:extLst>
          </p:cNvPr>
          <p:cNvPicPr>
            <a:picLocks noChangeAspect="1"/>
          </p:cNvPicPr>
          <p:nvPr/>
        </p:nvPicPr>
        <p:blipFill>
          <a:blip r:embed="rId4"/>
          <a:stretch>
            <a:fillRect/>
          </a:stretch>
        </p:blipFill>
        <p:spPr>
          <a:xfrm>
            <a:off x="6527365" y="2487495"/>
            <a:ext cx="6192438" cy="4801728"/>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BE27E997-419B-7214-4C43-48F55E9ABD7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814140" y="5380561"/>
            <a:ext cx="5155823" cy="4103370"/>
          </a:xfrm>
          <a:prstGeom prst="rect">
            <a:avLst/>
          </a:prstGeom>
        </p:spPr>
      </p:pic>
      <p:sp>
        <p:nvSpPr>
          <p:cNvPr id="8" name="TextBox 7">
            <a:extLst>
              <a:ext uri="{FF2B5EF4-FFF2-40B4-BE49-F238E27FC236}">
                <a16:creationId xmlns:a16="http://schemas.microsoft.com/office/drawing/2014/main" id="{095B7C8E-8FA0-9237-C423-7B18358854E7}"/>
              </a:ext>
            </a:extLst>
          </p:cNvPr>
          <p:cNvSpPr txBox="1"/>
          <p:nvPr/>
        </p:nvSpPr>
        <p:spPr>
          <a:xfrm>
            <a:off x="12960393" y="4426694"/>
            <a:ext cx="4231777" cy="923330"/>
          </a:xfrm>
          <a:prstGeom prst="rect">
            <a:avLst/>
          </a:prstGeom>
          <a:noFill/>
        </p:spPr>
        <p:txBody>
          <a:bodyPr wrap="square" rtlCol="0">
            <a:spAutoFit/>
          </a:bodyPr>
          <a:lstStyle/>
          <a:p>
            <a:r>
              <a:rPr lang="en-IN" dirty="0">
                <a:solidFill>
                  <a:schemeClr val="bg1"/>
                </a:solidFill>
              </a:rPr>
              <a:t>Consumer preferences on Forms and Flavor change seasonally and the result is significant.</a:t>
            </a:r>
          </a:p>
        </p:txBody>
      </p:sp>
      <p:sp>
        <p:nvSpPr>
          <p:cNvPr id="11" name="TextBox 10">
            <a:extLst>
              <a:ext uri="{FF2B5EF4-FFF2-40B4-BE49-F238E27FC236}">
                <a16:creationId xmlns:a16="http://schemas.microsoft.com/office/drawing/2014/main" id="{98FFA4F4-359D-2629-8C6F-E12597CE15D2}"/>
              </a:ext>
            </a:extLst>
          </p:cNvPr>
          <p:cNvSpPr txBox="1"/>
          <p:nvPr/>
        </p:nvSpPr>
        <p:spPr>
          <a:xfrm>
            <a:off x="674865" y="7521485"/>
            <a:ext cx="5863766" cy="1200329"/>
          </a:xfrm>
          <a:prstGeom prst="rect">
            <a:avLst/>
          </a:prstGeom>
          <a:noFill/>
        </p:spPr>
        <p:txBody>
          <a:bodyPr wrap="square">
            <a:spAutoFit/>
          </a:bodyPr>
          <a:lstStyle/>
          <a:p>
            <a:r>
              <a:rPr lang="en-IN" dirty="0">
                <a:solidFill>
                  <a:schemeClr val="bg1"/>
                </a:solidFill>
              </a:rPr>
              <a:t>"Burger Patty" performs better in Winter, likely due to its appeal in hearty meals. Other forms like "GROUND," "LINK," and "PATTY" show consistent demand across seasons</a:t>
            </a:r>
          </a:p>
        </p:txBody>
      </p:sp>
      <p:sp>
        <p:nvSpPr>
          <p:cNvPr id="14" name="TextBox 13">
            <a:extLst>
              <a:ext uri="{FF2B5EF4-FFF2-40B4-BE49-F238E27FC236}">
                <a16:creationId xmlns:a16="http://schemas.microsoft.com/office/drawing/2014/main" id="{B2644FB6-DBF9-70D3-D636-7D014E77B18B}"/>
              </a:ext>
            </a:extLst>
          </p:cNvPr>
          <p:cNvSpPr txBox="1"/>
          <p:nvPr/>
        </p:nvSpPr>
        <p:spPr>
          <a:xfrm>
            <a:off x="6580166" y="7432246"/>
            <a:ext cx="6192438" cy="1200329"/>
          </a:xfrm>
          <a:prstGeom prst="rect">
            <a:avLst/>
          </a:prstGeom>
          <a:noFill/>
        </p:spPr>
        <p:txBody>
          <a:bodyPr wrap="square">
            <a:spAutoFit/>
          </a:bodyPr>
          <a:lstStyle/>
          <a:p>
            <a:r>
              <a:rPr lang="en-IN" dirty="0">
                <a:solidFill>
                  <a:schemeClr val="bg1"/>
                </a:solidFill>
              </a:rPr>
              <a:t>"CLASSIC" and "REGULAR" </a:t>
            </a:r>
            <a:r>
              <a:rPr lang="en-IN" dirty="0" err="1">
                <a:solidFill>
                  <a:schemeClr val="bg1"/>
                </a:solidFill>
              </a:rPr>
              <a:t>flavors</a:t>
            </a:r>
            <a:r>
              <a:rPr lang="en-IN" dirty="0">
                <a:solidFill>
                  <a:schemeClr val="bg1"/>
                </a:solidFill>
              </a:rPr>
              <a:t> perform best in Winter, showing a preference for comforting </a:t>
            </a:r>
            <a:r>
              <a:rPr lang="en-IN" dirty="0" err="1">
                <a:solidFill>
                  <a:schemeClr val="bg1"/>
                </a:solidFill>
              </a:rPr>
              <a:t>flavors</a:t>
            </a:r>
            <a:r>
              <a:rPr lang="en-IN" dirty="0">
                <a:solidFill>
                  <a:schemeClr val="bg1"/>
                </a:solidFill>
              </a:rPr>
              <a:t> in colder months. Other </a:t>
            </a:r>
            <a:r>
              <a:rPr lang="en-IN" dirty="0" err="1">
                <a:solidFill>
                  <a:schemeClr val="bg1"/>
                </a:solidFill>
              </a:rPr>
              <a:t>flavors</a:t>
            </a:r>
            <a:r>
              <a:rPr lang="en-IN" dirty="0">
                <a:solidFill>
                  <a:schemeClr val="bg1"/>
                </a:solidFill>
              </a:rPr>
              <a:t>, like "ITALIAN" and "ORIGINAL," have steady demand year-round</a:t>
            </a:r>
          </a:p>
        </p:txBody>
      </p:sp>
    </p:spTree>
    <p:extLst>
      <p:ext uri="{BB962C8B-B14F-4D97-AF65-F5344CB8AC3E}">
        <p14:creationId xmlns:p14="http://schemas.microsoft.com/office/powerpoint/2010/main" val="2858569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B6FBAE5D-20BB-3D24-2239-CA21297DA188}"/>
            </a:ext>
          </a:extLst>
        </p:cNvPr>
        <p:cNvGrpSpPr/>
        <p:nvPr/>
      </p:nvGrpSpPr>
      <p:grpSpPr>
        <a:xfrm>
          <a:off x="0" y="0"/>
          <a:ext cx="0" cy="0"/>
          <a:chOff x="0" y="0"/>
          <a:chExt cx="0" cy="0"/>
        </a:xfrm>
      </p:grpSpPr>
      <p:pic>
        <p:nvPicPr>
          <p:cNvPr id="2" name="object 2">
            <a:extLst>
              <a:ext uri="{FF2B5EF4-FFF2-40B4-BE49-F238E27FC236}">
                <a16:creationId xmlns:a16="http://schemas.microsoft.com/office/drawing/2014/main" id="{87855D98-DF1F-D134-128F-DA0203ADEF8D}"/>
              </a:ext>
            </a:extLst>
          </p:cNvPr>
          <p:cNvPicPr/>
          <p:nvPr/>
        </p:nvPicPr>
        <p:blipFill>
          <a:blip r:embed="rId2" cstate="print"/>
          <a:stretch>
            <a:fillRect/>
          </a:stretch>
        </p:blipFill>
        <p:spPr>
          <a:xfrm>
            <a:off x="0" y="0"/>
            <a:ext cx="18288000" cy="10286976"/>
          </a:xfrm>
          <a:prstGeom prst="rect">
            <a:avLst/>
          </a:prstGeom>
        </p:spPr>
      </p:pic>
      <p:sp>
        <p:nvSpPr>
          <p:cNvPr id="3" name="object 3">
            <a:extLst>
              <a:ext uri="{FF2B5EF4-FFF2-40B4-BE49-F238E27FC236}">
                <a16:creationId xmlns:a16="http://schemas.microsoft.com/office/drawing/2014/main" id="{4A0FFB32-8512-EDD2-3027-25D616D76888}"/>
              </a:ext>
            </a:extLst>
          </p:cNvPr>
          <p:cNvSpPr txBox="1">
            <a:spLocks noGrp="1"/>
          </p:cNvSpPr>
          <p:nvPr>
            <p:ph type="title"/>
          </p:nvPr>
        </p:nvSpPr>
        <p:spPr>
          <a:xfrm>
            <a:off x="1955914" y="1115365"/>
            <a:ext cx="10966919" cy="751488"/>
          </a:xfrm>
          <a:prstGeom prst="rect">
            <a:avLst/>
          </a:prstGeom>
        </p:spPr>
        <p:txBody>
          <a:bodyPr vert="horz" wrap="square" lIns="0" tIns="12700" rIns="0" bIns="0" rtlCol="0">
            <a:spAutoFit/>
          </a:bodyPr>
          <a:lstStyle/>
          <a:p>
            <a:pPr marL="12700">
              <a:lnSpc>
                <a:spcPct val="100000"/>
              </a:lnSpc>
              <a:spcBef>
                <a:spcPts val="100"/>
              </a:spcBef>
            </a:pPr>
            <a:r>
              <a:rPr lang="en-IN" sz="4800" dirty="0"/>
              <a:t>Regression Analysis</a:t>
            </a:r>
            <a:endParaRPr sz="4800" dirty="0"/>
          </a:p>
        </p:txBody>
      </p:sp>
      <p:sp>
        <p:nvSpPr>
          <p:cNvPr id="4" name="object 4">
            <a:extLst>
              <a:ext uri="{FF2B5EF4-FFF2-40B4-BE49-F238E27FC236}">
                <a16:creationId xmlns:a16="http://schemas.microsoft.com/office/drawing/2014/main" id="{23ECA339-BE1E-02C8-3655-F38ABBBD1CC1}"/>
              </a:ext>
            </a:extLst>
          </p:cNvPr>
          <p:cNvSpPr txBox="1"/>
          <p:nvPr/>
        </p:nvSpPr>
        <p:spPr>
          <a:xfrm>
            <a:off x="1954961" y="2602204"/>
            <a:ext cx="13596189" cy="5363584"/>
          </a:xfrm>
          <a:prstGeom prst="rect">
            <a:avLst/>
          </a:prstGeom>
        </p:spPr>
        <p:txBody>
          <a:bodyPr vert="horz" wrap="square" lIns="0" tIns="12700" rIns="0" bIns="0" rtlCol="0">
            <a:spAutoFit/>
          </a:bodyPr>
          <a:lstStyle/>
          <a:p>
            <a:pPr marL="355600" marR="133985" indent="-342900">
              <a:lnSpc>
                <a:spcPct val="100899"/>
              </a:lnSpc>
              <a:spcBef>
                <a:spcPts val="100"/>
              </a:spcBef>
              <a:buFont typeface="Arial" panose="020B0604020202020204" pitchFamily="34" charset="0"/>
              <a:buChar char="•"/>
            </a:pPr>
            <a:r>
              <a:rPr lang="en-US" sz="3200" kern="0" dirty="0">
                <a:solidFill>
                  <a:schemeClr val="bg1"/>
                </a:solidFill>
                <a:effectLst/>
                <a:latin typeface="Calibri" panose="020F0502020204030204" pitchFamily="34" charset="0"/>
                <a:ea typeface="Times New Roman" panose="02020603050405020304" pitchFamily="18" charset="0"/>
              </a:rPr>
              <a:t>The regression model predicts how various product attributes, such as flavor, form influence Dollar Sales</a:t>
            </a:r>
          </a:p>
          <a:p>
            <a:pPr marL="355600" marR="133985" indent="-342900">
              <a:lnSpc>
                <a:spcPct val="100899"/>
              </a:lnSpc>
              <a:spcBef>
                <a:spcPts val="100"/>
              </a:spcBef>
              <a:buFont typeface="Arial" panose="020B0604020202020204" pitchFamily="34" charset="0"/>
              <a:buChar char="•"/>
            </a:pPr>
            <a:r>
              <a:rPr lang="en-US" sz="2800" spc="65" dirty="0">
                <a:solidFill>
                  <a:schemeClr val="bg1"/>
                </a:solidFill>
                <a:latin typeface="Verdana"/>
                <a:cs typeface="Verdana"/>
              </a:rPr>
              <a:t>Certain flavors and forms show significant seasonal effects. "CLASSIC" and "REGULAR" flavors perform better during Winter "Burger Patty" also sees a boost in sales during the colder months.</a:t>
            </a:r>
          </a:p>
          <a:p>
            <a:pPr marL="355600" marR="133985" indent="-342900">
              <a:lnSpc>
                <a:spcPct val="100899"/>
              </a:lnSpc>
              <a:spcBef>
                <a:spcPts val="100"/>
              </a:spcBef>
              <a:buFont typeface="Arial" panose="020B0604020202020204" pitchFamily="34" charset="0"/>
              <a:buChar char="•"/>
            </a:pPr>
            <a:r>
              <a:rPr lang="en-US" sz="2800" spc="65" dirty="0">
                <a:solidFill>
                  <a:schemeClr val="bg1"/>
                </a:solidFill>
                <a:latin typeface="Verdana"/>
                <a:cs typeface="Verdana"/>
              </a:rPr>
              <a:t>The model also indicates that products with higher availability (ACV Weighted Distribution) and higher prices are more likely to generate higher sales. </a:t>
            </a:r>
          </a:p>
          <a:p>
            <a:pPr marL="355600" marR="133985" indent="-342900">
              <a:lnSpc>
                <a:spcPct val="100899"/>
              </a:lnSpc>
              <a:spcBef>
                <a:spcPts val="100"/>
              </a:spcBef>
              <a:buFont typeface="Arial" panose="020B0604020202020204" pitchFamily="34" charset="0"/>
              <a:buChar char="•"/>
            </a:pPr>
            <a:r>
              <a:rPr lang="en-US" sz="2800" spc="65" dirty="0">
                <a:solidFill>
                  <a:schemeClr val="bg1"/>
                </a:solidFill>
                <a:latin typeface="Verdana"/>
                <a:cs typeface="Verdana"/>
              </a:rPr>
              <a:t>Overall, this model helps us understand how different product attributes and their interactions with seasons affect sales, providing valuable insights into which attributes to focus on for higher sales and profitability.</a:t>
            </a:r>
            <a:endParaRPr sz="2800" dirty="0">
              <a:solidFill>
                <a:schemeClr val="bg1"/>
              </a:solidFill>
              <a:latin typeface="Verdana"/>
              <a:cs typeface="Verdana"/>
            </a:endParaRPr>
          </a:p>
        </p:txBody>
      </p:sp>
      <p:sp>
        <p:nvSpPr>
          <p:cNvPr id="5" name="object 5">
            <a:extLst>
              <a:ext uri="{FF2B5EF4-FFF2-40B4-BE49-F238E27FC236}">
                <a16:creationId xmlns:a16="http://schemas.microsoft.com/office/drawing/2014/main" id="{863D1DEC-2C26-B6FF-DEDE-8187504E2C44}"/>
              </a:ext>
            </a:extLst>
          </p:cNvPr>
          <p:cNvSpPr/>
          <p:nvPr/>
        </p:nvSpPr>
        <p:spPr>
          <a:xfrm>
            <a:off x="1968614" y="711326"/>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962725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18288000" cy="10286977"/>
          </a:xfrm>
          <a:prstGeom prst="rect">
            <a:avLst/>
          </a:prstGeom>
        </p:spPr>
      </p:pic>
      <p:sp>
        <p:nvSpPr>
          <p:cNvPr id="3" name="object 3"/>
          <p:cNvSpPr txBox="1">
            <a:spLocks noGrp="1"/>
          </p:cNvSpPr>
          <p:nvPr>
            <p:ph type="title"/>
          </p:nvPr>
        </p:nvSpPr>
        <p:spPr>
          <a:xfrm>
            <a:off x="7854950" y="730250"/>
            <a:ext cx="9220200" cy="1247136"/>
          </a:xfrm>
          <a:prstGeom prst="rect">
            <a:avLst/>
          </a:prstGeom>
        </p:spPr>
        <p:txBody>
          <a:bodyPr vert="horz" wrap="square" lIns="0" tIns="15875" rIns="0" bIns="0" rtlCol="0">
            <a:spAutoFit/>
          </a:bodyPr>
          <a:lstStyle/>
          <a:p>
            <a:pPr marL="12700">
              <a:lnSpc>
                <a:spcPct val="100000"/>
              </a:lnSpc>
              <a:spcBef>
                <a:spcPts val="125"/>
              </a:spcBef>
            </a:pPr>
            <a:r>
              <a:rPr sz="4800" spc="-80" dirty="0"/>
              <a:t>Regional</a:t>
            </a:r>
            <a:r>
              <a:rPr sz="4800" spc="-125" dirty="0"/>
              <a:t> </a:t>
            </a:r>
            <a:r>
              <a:rPr sz="4800" spc="-114" dirty="0"/>
              <a:t>Strategies</a:t>
            </a:r>
            <a:r>
              <a:rPr lang="en-IN" sz="4800" spc="-45" dirty="0"/>
              <a:t> </a:t>
            </a:r>
            <a:br>
              <a:rPr lang="en-IN" sz="4800" spc="-45" dirty="0"/>
            </a:br>
            <a:r>
              <a:rPr lang="en-IN" sz="3200" spc="-45" dirty="0"/>
              <a:t>Clustering Analysis – K means Clustering</a:t>
            </a:r>
            <a:endParaRPr sz="4800" dirty="0"/>
          </a:p>
        </p:txBody>
      </p:sp>
      <p:pic>
        <p:nvPicPr>
          <p:cNvPr id="3074" name="Picture 2">
            <a:extLst>
              <a:ext uri="{FF2B5EF4-FFF2-40B4-BE49-F238E27FC236}">
                <a16:creationId xmlns:a16="http://schemas.microsoft.com/office/drawing/2014/main" id="{F368CA7D-FAB7-388C-104D-19AF1724832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29" t="2684" r="1075" b="5233"/>
          <a:stretch/>
        </p:blipFill>
        <p:spPr bwMode="auto">
          <a:xfrm>
            <a:off x="1067039" y="2178050"/>
            <a:ext cx="16126514" cy="7391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a:extLst>
            <a:ext uri="{FF2B5EF4-FFF2-40B4-BE49-F238E27FC236}">
              <a16:creationId xmlns:a16="http://schemas.microsoft.com/office/drawing/2014/main" id="{3803AF1B-E19A-2EFD-8CAF-DE6AFD0489C1}"/>
            </a:ext>
          </a:extLst>
        </p:cNvPr>
        <p:cNvGrpSpPr/>
        <p:nvPr/>
      </p:nvGrpSpPr>
      <p:grpSpPr>
        <a:xfrm>
          <a:off x="0" y="0"/>
          <a:ext cx="0" cy="0"/>
          <a:chOff x="0" y="0"/>
          <a:chExt cx="0" cy="0"/>
        </a:xfrm>
      </p:grpSpPr>
      <p:pic>
        <p:nvPicPr>
          <p:cNvPr id="2" name="object 2">
            <a:extLst>
              <a:ext uri="{FF2B5EF4-FFF2-40B4-BE49-F238E27FC236}">
                <a16:creationId xmlns:a16="http://schemas.microsoft.com/office/drawing/2014/main" id="{3B4F2214-EC6C-834C-987C-0F9C37B4B6F5}"/>
              </a:ext>
            </a:extLst>
          </p:cNvPr>
          <p:cNvPicPr/>
          <p:nvPr/>
        </p:nvPicPr>
        <p:blipFill>
          <a:blip r:embed="rId2" cstate="print"/>
          <a:stretch>
            <a:fillRect/>
          </a:stretch>
        </p:blipFill>
        <p:spPr>
          <a:xfrm>
            <a:off x="0" y="0"/>
            <a:ext cx="18288000" cy="10286976"/>
          </a:xfrm>
          <a:prstGeom prst="rect">
            <a:avLst/>
          </a:prstGeom>
        </p:spPr>
      </p:pic>
      <p:sp>
        <p:nvSpPr>
          <p:cNvPr id="3" name="object 3">
            <a:extLst>
              <a:ext uri="{FF2B5EF4-FFF2-40B4-BE49-F238E27FC236}">
                <a16:creationId xmlns:a16="http://schemas.microsoft.com/office/drawing/2014/main" id="{4AAD0DB4-12E9-D4CF-D443-D858CAC346B0}"/>
              </a:ext>
            </a:extLst>
          </p:cNvPr>
          <p:cNvSpPr txBox="1">
            <a:spLocks noGrp="1"/>
          </p:cNvSpPr>
          <p:nvPr>
            <p:ph type="title"/>
          </p:nvPr>
        </p:nvSpPr>
        <p:spPr>
          <a:xfrm>
            <a:off x="1955914" y="1115365"/>
            <a:ext cx="10966919" cy="751488"/>
          </a:xfrm>
          <a:prstGeom prst="rect">
            <a:avLst/>
          </a:prstGeom>
        </p:spPr>
        <p:txBody>
          <a:bodyPr vert="horz" wrap="square" lIns="0" tIns="12700" rIns="0" bIns="0" rtlCol="0">
            <a:spAutoFit/>
          </a:bodyPr>
          <a:lstStyle/>
          <a:p>
            <a:pPr marL="12700">
              <a:lnSpc>
                <a:spcPct val="100000"/>
              </a:lnSpc>
              <a:spcBef>
                <a:spcPts val="100"/>
              </a:spcBef>
            </a:pPr>
            <a:r>
              <a:rPr lang="en-IN" sz="4800" dirty="0"/>
              <a:t>Clustering Analysis</a:t>
            </a:r>
            <a:endParaRPr sz="4800" dirty="0"/>
          </a:p>
        </p:txBody>
      </p:sp>
      <p:sp>
        <p:nvSpPr>
          <p:cNvPr id="4" name="object 4">
            <a:extLst>
              <a:ext uri="{FF2B5EF4-FFF2-40B4-BE49-F238E27FC236}">
                <a16:creationId xmlns:a16="http://schemas.microsoft.com/office/drawing/2014/main" id="{BA087D18-CA15-C19A-C97E-E4444A786D6F}"/>
              </a:ext>
            </a:extLst>
          </p:cNvPr>
          <p:cNvSpPr txBox="1"/>
          <p:nvPr/>
        </p:nvSpPr>
        <p:spPr>
          <a:xfrm>
            <a:off x="1954961" y="2602204"/>
            <a:ext cx="13596189" cy="6291466"/>
          </a:xfrm>
          <a:prstGeom prst="rect">
            <a:avLst/>
          </a:prstGeom>
        </p:spPr>
        <p:txBody>
          <a:bodyPr vert="horz" wrap="square" lIns="0" tIns="12700" rIns="0" bIns="0" rtlCol="0">
            <a:spAutoFit/>
          </a:bodyPr>
          <a:lstStyle/>
          <a:p>
            <a:pPr algn="just"/>
            <a:r>
              <a:rPr lang="en-US" sz="2400" dirty="0">
                <a:solidFill>
                  <a:schemeClr val="bg1"/>
                </a:solidFill>
                <a:latin typeface="Verdana" panose="020B0604030504040204" pitchFamily="34" charset="0"/>
                <a:ea typeface="Verdana" panose="020B0604030504040204" pitchFamily="34" charset="0"/>
              </a:rPr>
              <a:t>1. </a:t>
            </a:r>
            <a:r>
              <a:rPr lang="en-US" sz="2400" b="1" dirty="0">
                <a:solidFill>
                  <a:schemeClr val="bg1"/>
                </a:solidFill>
                <a:latin typeface="Verdana" panose="020B0604030504040204" pitchFamily="34" charset="0"/>
                <a:ea typeface="Verdana" panose="020B0604030504040204" pitchFamily="34" charset="0"/>
              </a:rPr>
              <a:t>Focused Data Selection</a:t>
            </a:r>
            <a:r>
              <a:rPr lang="en-US" sz="2400" dirty="0">
                <a:solidFill>
                  <a:schemeClr val="bg1"/>
                </a:solidFill>
                <a:latin typeface="Verdana" panose="020B0604030504040204" pitchFamily="34" charset="0"/>
                <a:ea typeface="Verdana" panose="020B0604030504040204" pitchFamily="34" charset="0"/>
              </a:rPr>
              <a:t>: We specifically analyzed top brands including GARDEIN, selecting only data from the top 10 meat substitute brands for precise market insights.</a:t>
            </a:r>
          </a:p>
          <a:p>
            <a:pPr algn="just"/>
            <a:endParaRPr lang="en-US" sz="2400" dirty="0">
              <a:solidFill>
                <a:schemeClr val="bg1"/>
              </a:solidFill>
              <a:latin typeface="Verdana" panose="020B0604030504040204" pitchFamily="34" charset="0"/>
              <a:ea typeface="Verdana" panose="020B0604030504040204" pitchFamily="34" charset="0"/>
            </a:endParaRPr>
          </a:p>
          <a:p>
            <a:pPr algn="just"/>
            <a:r>
              <a:rPr lang="en-US" sz="2400" dirty="0">
                <a:solidFill>
                  <a:schemeClr val="bg1"/>
                </a:solidFill>
                <a:latin typeface="Verdana" panose="020B0604030504040204" pitchFamily="34" charset="0"/>
                <a:ea typeface="Verdana" panose="020B0604030504040204" pitchFamily="34" charset="0"/>
              </a:rPr>
              <a:t>2. </a:t>
            </a:r>
            <a:r>
              <a:rPr lang="en-US" sz="2400" b="1" dirty="0">
                <a:solidFill>
                  <a:schemeClr val="bg1"/>
                </a:solidFill>
                <a:latin typeface="Verdana" panose="020B0604030504040204" pitchFamily="34" charset="0"/>
                <a:ea typeface="Verdana" panose="020B0604030504040204" pitchFamily="34" charset="0"/>
              </a:rPr>
              <a:t>Categorical Encoding and Standardization</a:t>
            </a:r>
            <a:r>
              <a:rPr lang="en-US" sz="2400" dirty="0">
                <a:solidFill>
                  <a:schemeClr val="bg1"/>
                </a:solidFill>
                <a:latin typeface="Verdana" panose="020B0604030504040204" pitchFamily="34" charset="0"/>
                <a:ea typeface="Verdana" panose="020B0604030504040204" pitchFamily="34" charset="0"/>
              </a:rPr>
              <a:t>: </a:t>
            </a:r>
            <a:r>
              <a:rPr lang="en-US" sz="2400" b="0" i="0" u="none" strike="noStrike" dirty="0">
                <a:solidFill>
                  <a:schemeClr val="bg1"/>
                </a:solidFill>
                <a:effectLst/>
                <a:latin typeface="Verdana" panose="020B0604030504040204" pitchFamily="34" charset="0"/>
                <a:ea typeface="Verdana" panose="020B0604030504040204" pitchFamily="34" charset="0"/>
              </a:rPr>
              <a:t>For each brand, we first encoded categorical variables such as 'Package', 'Form', 'Flavor / Scent', and 'Geography' to numerical values using a label encoder. We then standardized numerical features like 'Dollar Sales' to prepare for clustering, ensuring each feature contributes equally to the model. </a:t>
            </a:r>
          </a:p>
          <a:p>
            <a:pPr algn="just"/>
            <a:endParaRPr lang="en-US" sz="2400" dirty="0">
              <a:solidFill>
                <a:schemeClr val="bg1"/>
              </a:solidFill>
              <a:latin typeface="Verdana" panose="020B0604030504040204" pitchFamily="34" charset="0"/>
              <a:ea typeface="Verdana" panose="020B0604030504040204" pitchFamily="34" charset="0"/>
            </a:endParaRPr>
          </a:p>
          <a:p>
            <a:pPr algn="just"/>
            <a:r>
              <a:rPr lang="en-US" sz="2400" dirty="0">
                <a:solidFill>
                  <a:schemeClr val="bg1"/>
                </a:solidFill>
                <a:latin typeface="Verdana" panose="020B0604030504040204" pitchFamily="34" charset="0"/>
                <a:ea typeface="Verdana" panose="020B0604030504040204" pitchFamily="34" charset="0"/>
              </a:rPr>
              <a:t>3</a:t>
            </a:r>
            <a:r>
              <a:rPr lang="en-US" sz="2400" b="1" dirty="0">
                <a:solidFill>
                  <a:schemeClr val="bg1"/>
                </a:solidFill>
                <a:latin typeface="Verdana" panose="020B0604030504040204" pitchFamily="34" charset="0"/>
                <a:ea typeface="Verdana" panose="020B0604030504040204" pitchFamily="34" charset="0"/>
              </a:rPr>
              <a:t>. Optimal Clustering</a:t>
            </a:r>
            <a:r>
              <a:rPr lang="en-US" sz="2400" dirty="0">
                <a:solidFill>
                  <a:schemeClr val="bg1"/>
                </a:solidFill>
                <a:latin typeface="Verdana" panose="020B0604030504040204" pitchFamily="34" charset="0"/>
                <a:ea typeface="Verdana" panose="020B0604030504040204" pitchFamily="34" charset="0"/>
              </a:rPr>
              <a:t>: Determined the optimal number of clusters = 6 using silhouette analysis, allowing for effective segmentation of each brand's offerings based on consumer preferences and sales data.</a:t>
            </a:r>
          </a:p>
          <a:p>
            <a:pPr algn="just"/>
            <a:endParaRPr lang="en-US" sz="2400" dirty="0">
              <a:solidFill>
                <a:schemeClr val="bg1"/>
              </a:solidFill>
              <a:latin typeface="Verdana" panose="020B0604030504040204" pitchFamily="34" charset="0"/>
              <a:ea typeface="Verdana" panose="020B0604030504040204" pitchFamily="34" charset="0"/>
            </a:endParaRPr>
          </a:p>
          <a:p>
            <a:pPr algn="just"/>
            <a:r>
              <a:rPr lang="en-US" sz="2400" dirty="0">
                <a:solidFill>
                  <a:schemeClr val="bg1"/>
                </a:solidFill>
                <a:latin typeface="Verdana" panose="020B0604030504040204" pitchFamily="34" charset="0"/>
                <a:ea typeface="Verdana" panose="020B0604030504040204" pitchFamily="34" charset="0"/>
              </a:rPr>
              <a:t>4. </a:t>
            </a:r>
            <a:r>
              <a:rPr lang="en-US" sz="2400" b="1" dirty="0">
                <a:solidFill>
                  <a:schemeClr val="bg1"/>
                </a:solidFill>
                <a:latin typeface="Verdana" panose="020B0604030504040204" pitchFamily="34" charset="0"/>
                <a:ea typeface="Verdana" panose="020B0604030504040204" pitchFamily="34" charset="0"/>
              </a:rPr>
              <a:t>Regional Strategy Development</a:t>
            </a:r>
            <a:r>
              <a:rPr lang="en-US" sz="2400" dirty="0">
                <a:solidFill>
                  <a:schemeClr val="bg1"/>
                </a:solidFill>
                <a:latin typeface="Verdana" panose="020B0604030504040204" pitchFamily="34" charset="0"/>
                <a:ea typeface="Verdana" panose="020B0604030504040204" pitchFamily="34" charset="0"/>
              </a:rPr>
              <a:t>: The resulting clusters are integrated back into the original dataset, allowing us to develop targeted regional strategies for Gardein and other brands. These strategies are designed to capitalize on regional preferences and popular choices, enhancing market penetration and product positioning in those areas. </a:t>
            </a:r>
          </a:p>
        </p:txBody>
      </p:sp>
      <p:sp>
        <p:nvSpPr>
          <p:cNvPr id="5" name="object 5">
            <a:extLst>
              <a:ext uri="{FF2B5EF4-FFF2-40B4-BE49-F238E27FC236}">
                <a16:creationId xmlns:a16="http://schemas.microsoft.com/office/drawing/2014/main" id="{E5A22477-6873-9577-20CF-D38A6A5E590D}"/>
              </a:ext>
            </a:extLst>
          </p:cNvPr>
          <p:cNvSpPr/>
          <p:nvPr/>
        </p:nvSpPr>
        <p:spPr>
          <a:xfrm>
            <a:off x="1968614" y="711326"/>
            <a:ext cx="5187950" cy="28575"/>
          </a:xfrm>
          <a:custGeom>
            <a:avLst/>
            <a:gdLst/>
            <a:ahLst/>
            <a:cxnLst/>
            <a:rect l="l" t="t" r="r" b="b"/>
            <a:pathLst>
              <a:path w="5187950" h="28575">
                <a:moveTo>
                  <a:pt x="5187632" y="0"/>
                </a:moveTo>
                <a:lnTo>
                  <a:pt x="0" y="0"/>
                </a:lnTo>
                <a:lnTo>
                  <a:pt x="0" y="28575"/>
                </a:lnTo>
                <a:lnTo>
                  <a:pt x="5187632" y="28575"/>
                </a:lnTo>
                <a:lnTo>
                  <a:pt x="5187632" y="0"/>
                </a:lnTo>
                <a:close/>
              </a:path>
            </a:pathLst>
          </a:custGeom>
          <a:solidFill>
            <a:srgbClr val="FFAB40"/>
          </a:solidFill>
        </p:spPr>
        <p:txBody>
          <a:bodyPr wrap="square" lIns="0" tIns="0" rIns="0" bIns="0" rtlCol="0"/>
          <a:lstStyle/>
          <a:p>
            <a:endParaRPr/>
          </a:p>
        </p:txBody>
      </p:sp>
    </p:spTree>
    <p:extLst>
      <p:ext uri="{BB962C8B-B14F-4D97-AF65-F5344CB8AC3E}">
        <p14:creationId xmlns:p14="http://schemas.microsoft.com/office/powerpoint/2010/main" val="11208130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AB40"/>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150</TotalTime>
  <Words>897</Words>
  <Application>Microsoft Macintosh PowerPoint</Application>
  <PresentationFormat>Custom</PresentationFormat>
  <Paragraphs>65</Paragraphs>
  <Slides>11</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Aptos</vt:lpstr>
      <vt:lpstr>Arial</vt:lpstr>
      <vt:lpstr>Calibri</vt:lpstr>
      <vt:lpstr>Verdana</vt:lpstr>
      <vt:lpstr>Office Theme</vt:lpstr>
      <vt:lpstr>Optimizing Regional Strategies and Product Offerings for Gardein in the Meat Substitute Market</vt:lpstr>
      <vt:lpstr>Meat Substitutes and Market Overview</vt:lpstr>
      <vt:lpstr>Abstract</vt:lpstr>
      <vt:lpstr>Product Attributes</vt:lpstr>
      <vt:lpstr>Data Overview</vt:lpstr>
      <vt:lpstr>Effect of seasonality on consumer preferences</vt:lpstr>
      <vt:lpstr>Regression Analysis</vt:lpstr>
      <vt:lpstr>Regional Strategies  Clustering Analysis – K means Clustering</vt:lpstr>
      <vt:lpstr>Clustering Analysis</vt:lpstr>
      <vt:lpstr>Recommendations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Untitled</dc:title>
  <dc:creator>Venkat Reddy</dc:creator>
  <cp:lastModifiedBy>Mahapatra, Rachana</cp:lastModifiedBy>
  <cp:revision>4</cp:revision>
  <dcterms:created xsi:type="dcterms:W3CDTF">2024-12-06T03:10:41Z</dcterms:created>
  <dcterms:modified xsi:type="dcterms:W3CDTF">2025-07-16T05:19:24Z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2024-12-06T00:00:00Z</vt:filetime>
  </property>
  <property fmtid="{D5CDD505-2E9C-101B-9397-08002B2CF9AE}" pid="3" name="Creator">
    <vt:lpwstr>Chromium</vt:lpwstr>
  </property>
  <property fmtid="{D5CDD505-2E9C-101B-9397-08002B2CF9AE}" pid="4" name="LastSaved">
    <vt:filetime>2024-12-06T00:00:00Z</vt:filetime>
  </property>
  <property fmtid="{D5CDD505-2E9C-101B-9397-08002B2CF9AE}" pid="5" name="Producer">
    <vt:lpwstr>3-Heights(TM) PDF Security Shell 4.8.25.2 (http://www.pdf-tools.com)</vt:lpwstr>
  </property>
</Properties>
</file>